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9"/>
  </p:notesMasterIdLst>
  <p:handoutMasterIdLst>
    <p:handoutMasterId r:id="rId20"/>
  </p:handoutMasterIdLst>
  <p:sldIdLst>
    <p:sldId id="256" r:id="rId2"/>
    <p:sldId id="307" r:id="rId3"/>
    <p:sldId id="322" r:id="rId4"/>
    <p:sldId id="323" r:id="rId5"/>
    <p:sldId id="332" r:id="rId6"/>
    <p:sldId id="325" r:id="rId7"/>
    <p:sldId id="329" r:id="rId8"/>
    <p:sldId id="326" r:id="rId9"/>
    <p:sldId id="327" r:id="rId10"/>
    <p:sldId id="333" r:id="rId11"/>
    <p:sldId id="330" r:id="rId12"/>
    <p:sldId id="334" r:id="rId13"/>
    <p:sldId id="335" r:id="rId14"/>
    <p:sldId id="331" r:id="rId15"/>
    <p:sldId id="336" r:id="rId16"/>
    <p:sldId id="337" r:id="rId17"/>
    <p:sldId id="272" r:id="rId18"/>
  </p:sldIdLst>
  <p:sldSz cx="9144000" cy="6858000" type="screen4x3"/>
  <p:notesSz cx="6735763" cy="98663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260" autoAdjust="0"/>
    <p:restoredTop sz="94664" autoAdjust="0"/>
  </p:normalViewPr>
  <p:slideViewPr>
    <p:cSldViewPr>
      <p:cViewPr>
        <p:scale>
          <a:sx n="76" d="100"/>
          <a:sy n="76" d="100"/>
        </p:scale>
        <p:origin x="-105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 xmlns:a16="http://schemas.microsoft.com/office/drawing/2014/main" id="{B88068E8-F26D-48AF-A739-8819A73FA5C6}"/>
              </a:ext>
            </a:extLst>
          </p:cNvPr>
          <p:cNvSpPr>
            <a:spLocks noGrp="1"/>
          </p:cNvSpPr>
          <p:nvPr>
            <p:ph type="hdr" sz="quarter"/>
          </p:nvPr>
        </p:nvSpPr>
        <p:spPr>
          <a:xfrm>
            <a:off x="1" y="0"/>
            <a:ext cx="2918830" cy="495029"/>
          </a:xfrm>
          <a:prstGeom prst="rect">
            <a:avLst/>
          </a:prstGeom>
        </p:spPr>
        <p:txBody>
          <a:bodyPr vert="horz" lIns="91357" tIns="45677" rIns="91357" bIns="45677" rtlCol="0"/>
          <a:lstStyle>
            <a:lvl1pPr algn="l">
              <a:defRPr sz="1200"/>
            </a:lvl1pPr>
          </a:lstStyle>
          <a:p>
            <a:endParaRPr lang="vi-VN"/>
          </a:p>
        </p:txBody>
      </p:sp>
      <p:sp>
        <p:nvSpPr>
          <p:cNvPr id="3" name="Date Placeholder 2">
            <a:extLst>
              <a:ext uri="{FF2B5EF4-FFF2-40B4-BE49-F238E27FC236}">
                <a16:creationId xmlns="" xmlns:a16="http://schemas.microsoft.com/office/drawing/2014/main" id="{2BADFAAE-C39C-4001-A3FB-32D08A61CB6E}"/>
              </a:ext>
            </a:extLst>
          </p:cNvPr>
          <p:cNvSpPr>
            <a:spLocks noGrp="1"/>
          </p:cNvSpPr>
          <p:nvPr>
            <p:ph type="dt" sz="quarter" idx="1"/>
          </p:nvPr>
        </p:nvSpPr>
        <p:spPr>
          <a:xfrm>
            <a:off x="3815374" y="0"/>
            <a:ext cx="2918830" cy="495029"/>
          </a:xfrm>
          <a:prstGeom prst="rect">
            <a:avLst/>
          </a:prstGeom>
        </p:spPr>
        <p:txBody>
          <a:bodyPr vert="horz" lIns="91357" tIns="45677" rIns="91357" bIns="45677" rtlCol="0"/>
          <a:lstStyle>
            <a:lvl1pPr algn="r">
              <a:defRPr sz="1200"/>
            </a:lvl1pPr>
          </a:lstStyle>
          <a:p>
            <a:fld id="{2F550E76-F5B0-4B6B-A352-E62A3A4B1CC9}" type="datetimeFigureOut">
              <a:rPr lang="vi-VN" smtClean="0"/>
              <a:t>29/06/2022</a:t>
            </a:fld>
            <a:endParaRPr lang="vi-VN"/>
          </a:p>
        </p:txBody>
      </p:sp>
      <p:sp>
        <p:nvSpPr>
          <p:cNvPr id="4" name="Footer Placeholder 3">
            <a:extLst>
              <a:ext uri="{FF2B5EF4-FFF2-40B4-BE49-F238E27FC236}">
                <a16:creationId xmlns="" xmlns:a16="http://schemas.microsoft.com/office/drawing/2014/main" id="{7E75686B-6DB7-48D7-B7F2-A0F192762408}"/>
              </a:ext>
            </a:extLst>
          </p:cNvPr>
          <p:cNvSpPr>
            <a:spLocks noGrp="1"/>
          </p:cNvSpPr>
          <p:nvPr>
            <p:ph type="ftr" sz="quarter" idx="2"/>
          </p:nvPr>
        </p:nvSpPr>
        <p:spPr>
          <a:xfrm>
            <a:off x="1" y="9371287"/>
            <a:ext cx="2918830" cy="495028"/>
          </a:xfrm>
          <a:prstGeom prst="rect">
            <a:avLst/>
          </a:prstGeom>
        </p:spPr>
        <p:txBody>
          <a:bodyPr vert="horz" lIns="91357" tIns="45677" rIns="91357" bIns="45677" rtlCol="0" anchor="b"/>
          <a:lstStyle>
            <a:lvl1pPr algn="l">
              <a:defRPr sz="1200"/>
            </a:lvl1pPr>
          </a:lstStyle>
          <a:p>
            <a:endParaRPr lang="vi-VN"/>
          </a:p>
        </p:txBody>
      </p:sp>
      <p:sp>
        <p:nvSpPr>
          <p:cNvPr id="5" name="Slide Number Placeholder 4">
            <a:extLst>
              <a:ext uri="{FF2B5EF4-FFF2-40B4-BE49-F238E27FC236}">
                <a16:creationId xmlns="" xmlns:a16="http://schemas.microsoft.com/office/drawing/2014/main" id="{12F0C689-1BF6-409B-96FA-0FBCE88AD292}"/>
              </a:ext>
            </a:extLst>
          </p:cNvPr>
          <p:cNvSpPr>
            <a:spLocks noGrp="1"/>
          </p:cNvSpPr>
          <p:nvPr>
            <p:ph type="sldNum" sz="quarter" idx="3"/>
          </p:nvPr>
        </p:nvSpPr>
        <p:spPr>
          <a:xfrm>
            <a:off x="3815374" y="9371287"/>
            <a:ext cx="2918830" cy="495028"/>
          </a:xfrm>
          <a:prstGeom prst="rect">
            <a:avLst/>
          </a:prstGeom>
        </p:spPr>
        <p:txBody>
          <a:bodyPr vert="horz" lIns="91357" tIns="45677" rIns="91357" bIns="45677" rtlCol="0" anchor="b"/>
          <a:lstStyle>
            <a:lvl1pPr algn="r">
              <a:defRPr sz="1200"/>
            </a:lvl1pPr>
          </a:lstStyle>
          <a:p>
            <a:fld id="{76DE72BB-4A38-445C-A6E8-DEAD9CA18A80}" type="slidenum">
              <a:rPr lang="vi-VN" smtClean="0"/>
              <a:t>‹#›</a:t>
            </a:fld>
            <a:endParaRPr lang="vi-VN"/>
          </a:p>
        </p:txBody>
      </p:sp>
    </p:spTree>
    <p:extLst>
      <p:ext uri="{BB962C8B-B14F-4D97-AF65-F5344CB8AC3E}">
        <p14:creationId xmlns:p14="http://schemas.microsoft.com/office/powerpoint/2010/main" val="40107550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18830" cy="493316"/>
          </a:xfrm>
          <a:prstGeom prst="rect">
            <a:avLst/>
          </a:prstGeom>
        </p:spPr>
        <p:txBody>
          <a:bodyPr vert="horz" lIns="91357" tIns="45677" rIns="91357" bIns="45677" rtlCol="0"/>
          <a:lstStyle>
            <a:lvl1pPr algn="l">
              <a:defRPr sz="1200"/>
            </a:lvl1pPr>
          </a:lstStyle>
          <a:p>
            <a:endParaRPr lang="en-US"/>
          </a:p>
        </p:txBody>
      </p:sp>
      <p:sp>
        <p:nvSpPr>
          <p:cNvPr id="3" name="Date Placeholder 2"/>
          <p:cNvSpPr>
            <a:spLocks noGrp="1"/>
          </p:cNvSpPr>
          <p:nvPr>
            <p:ph type="dt" idx="1"/>
          </p:nvPr>
        </p:nvSpPr>
        <p:spPr>
          <a:xfrm>
            <a:off x="3815374" y="1"/>
            <a:ext cx="2918830" cy="493316"/>
          </a:xfrm>
          <a:prstGeom prst="rect">
            <a:avLst/>
          </a:prstGeom>
        </p:spPr>
        <p:txBody>
          <a:bodyPr vert="horz" lIns="91357" tIns="45677" rIns="91357" bIns="45677" rtlCol="0"/>
          <a:lstStyle>
            <a:lvl1pPr algn="r">
              <a:defRPr sz="1200"/>
            </a:lvl1pPr>
          </a:lstStyle>
          <a:p>
            <a:fld id="{81AC3DD3-3906-493F-8154-7D2562C98550}" type="datetimeFigureOut">
              <a:rPr lang="en-US" smtClean="0"/>
              <a:pPr/>
              <a:t>29-Jun-22</a:t>
            </a:fld>
            <a:endParaRPr lang="en-US"/>
          </a:p>
        </p:txBody>
      </p:sp>
      <p:sp>
        <p:nvSpPr>
          <p:cNvPr id="4" name="Slide Image Placeholder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357" tIns="45677" rIns="91357" bIns="45677" rtlCol="0" anchor="ctr"/>
          <a:lstStyle/>
          <a:p>
            <a:endParaRPr lang="en-US"/>
          </a:p>
        </p:txBody>
      </p:sp>
      <p:sp>
        <p:nvSpPr>
          <p:cNvPr id="5" name="Notes Placeholder 4"/>
          <p:cNvSpPr>
            <a:spLocks noGrp="1"/>
          </p:cNvSpPr>
          <p:nvPr>
            <p:ph type="body" sz="quarter" idx="3"/>
          </p:nvPr>
        </p:nvSpPr>
        <p:spPr>
          <a:xfrm>
            <a:off x="673577" y="4686499"/>
            <a:ext cx="5388610" cy="4439841"/>
          </a:xfrm>
          <a:prstGeom prst="rect">
            <a:avLst/>
          </a:prstGeom>
        </p:spPr>
        <p:txBody>
          <a:bodyPr vert="horz" lIns="91357" tIns="45677" rIns="91357" bIns="45677"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9371285"/>
            <a:ext cx="2918830" cy="493316"/>
          </a:xfrm>
          <a:prstGeom prst="rect">
            <a:avLst/>
          </a:prstGeom>
        </p:spPr>
        <p:txBody>
          <a:bodyPr vert="horz" lIns="91357" tIns="45677" rIns="91357" bIns="45677" rtlCol="0" anchor="b"/>
          <a:lstStyle>
            <a:lvl1pPr algn="l">
              <a:defRPr sz="1200"/>
            </a:lvl1pPr>
          </a:lstStyle>
          <a:p>
            <a:endParaRPr lang="en-US"/>
          </a:p>
        </p:txBody>
      </p:sp>
      <p:sp>
        <p:nvSpPr>
          <p:cNvPr id="7" name="Slide Number Placeholder 6"/>
          <p:cNvSpPr>
            <a:spLocks noGrp="1"/>
          </p:cNvSpPr>
          <p:nvPr>
            <p:ph type="sldNum" sz="quarter" idx="5"/>
          </p:nvPr>
        </p:nvSpPr>
        <p:spPr>
          <a:xfrm>
            <a:off x="3815374" y="9371285"/>
            <a:ext cx="2918830" cy="493316"/>
          </a:xfrm>
          <a:prstGeom prst="rect">
            <a:avLst/>
          </a:prstGeom>
        </p:spPr>
        <p:txBody>
          <a:bodyPr vert="horz" lIns="91357" tIns="45677" rIns="91357" bIns="45677" rtlCol="0" anchor="b"/>
          <a:lstStyle>
            <a:lvl1pPr algn="r">
              <a:defRPr sz="1200"/>
            </a:lvl1pPr>
          </a:lstStyle>
          <a:p>
            <a:fld id="{1BC52B7A-7783-4661-8744-952E320C23AA}" type="slidenum">
              <a:rPr lang="en-US" smtClean="0"/>
              <a:pPr/>
              <a:t>‹#›</a:t>
            </a:fld>
            <a:endParaRPr lang="en-US"/>
          </a:p>
        </p:txBody>
      </p:sp>
    </p:spTree>
    <p:extLst>
      <p:ext uri="{BB962C8B-B14F-4D97-AF65-F5344CB8AC3E}">
        <p14:creationId xmlns:p14="http://schemas.microsoft.com/office/powerpoint/2010/main" val="11806996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1BC52B7A-7783-4661-8744-952E320C23AA}" type="slidenum">
              <a:rPr lang="en-US" smtClean="0"/>
              <a:pPr/>
              <a:t>1</a:t>
            </a:fld>
            <a:endParaRPr lang="en-US"/>
          </a:p>
        </p:txBody>
      </p:sp>
    </p:spTree>
    <p:extLst>
      <p:ext uri="{BB962C8B-B14F-4D97-AF65-F5344CB8AC3E}">
        <p14:creationId xmlns:p14="http://schemas.microsoft.com/office/powerpoint/2010/main" val="9964009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1BC52B7A-7783-4661-8744-952E320C23AA}" type="slidenum">
              <a:rPr lang="en-US" smtClean="0"/>
              <a:pPr/>
              <a:t>10</a:t>
            </a:fld>
            <a:endParaRPr lang="en-US"/>
          </a:p>
        </p:txBody>
      </p:sp>
    </p:spTree>
    <p:extLst>
      <p:ext uri="{BB962C8B-B14F-4D97-AF65-F5344CB8AC3E}">
        <p14:creationId xmlns:p14="http://schemas.microsoft.com/office/powerpoint/2010/main" val="25434132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1BC52B7A-7783-4661-8744-952E320C23AA}" type="slidenum">
              <a:rPr lang="en-US" smtClean="0"/>
              <a:pPr/>
              <a:t>11</a:t>
            </a:fld>
            <a:endParaRPr lang="en-US"/>
          </a:p>
        </p:txBody>
      </p:sp>
    </p:spTree>
    <p:extLst>
      <p:ext uri="{BB962C8B-B14F-4D97-AF65-F5344CB8AC3E}">
        <p14:creationId xmlns:p14="http://schemas.microsoft.com/office/powerpoint/2010/main" val="25434132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1BC52B7A-7783-4661-8744-952E320C23AA}" type="slidenum">
              <a:rPr lang="en-US" smtClean="0"/>
              <a:pPr/>
              <a:t>12</a:t>
            </a:fld>
            <a:endParaRPr lang="en-US"/>
          </a:p>
        </p:txBody>
      </p:sp>
    </p:spTree>
    <p:extLst>
      <p:ext uri="{BB962C8B-B14F-4D97-AF65-F5344CB8AC3E}">
        <p14:creationId xmlns:p14="http://schemas.microsoft.com/office/powerpoint/2010/main" val="25434132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1BC52B7A-7783-4661-8744-952E320C23AA}" type="slidenum">
              <a:rPr lang="en-US" smtClean="0"/>
              <a:pPr/>
              <a:t>13</a:t>
            </a:fld>
            <a:endParaRPr lang="en-US"/>
          </a:p>
        </p:txBody>
      </p:sp>
    </p:spTree>
    <p:extLst>
      <p:ext uri="{BB962C8B-B14F-4D97-AF65-F5344CB8AC3E}">
        <p14:creationId xmlns:p14="http://schemas.microsoft.com/office/powerpoint/2010/main" val="25434132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1BC52B7A-7783-4661-8744-952E320C23AA}" type="slidenum">
              <a:rPr lang="en-US" smtClean="0"/>
              <a:pPr/>
              <a:t>14</a:t>
            </a:fld>
            <a:endParaRPr lang="en-US"/>
          </a:p>
        </p:txBody>
      </p:sp>
    </p:spTree>
    <p:extLst>
      <p:ext uri="{BB962C8B-B14F-4D97-AF65-F5344CB8AC3E}">
        <p14:creationId xmlns:p14="http://schemas.microsoft.com/office/powerpoint/2010/main" val="254341323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1BC52B7A-7783-4661-8744-952E320C23AA}" type="slidenum">
              <a:rPr lang="en-US" smtClean="0"/>
              <a:pPr/>
              <a:t>15</a:t>
            </a:fld>
            <a:endParaRPr lang="en-US"/>
          </a:p>
        </p:txBody>
      </p:sp>
    </p:spTree>
    <p:extLst>
      <p:ext uri="{BB962C8B-B14F-4D97-AF65-F5344CB8AC3E}">
        <p14:creationId xmlns:p14="http://schemas.microsoft.com/office/powerpoint/2010/main" val="25434132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1BC52B7A-7783-4661-8744-952E320C23AA}" type="slidenum">
              <a:rPr lang="en-US" smtClean="0"/>
              <a:pPr/>
              <a:t>16</a:t>
            </a:fld>
            <a:endParaRPr lang="en-US"/>
          </a:p>
        </p:txBody>
      </p:sp>
    </p:spTree>
    <p:extLst>
      <p:ext uri="{BB962C8B-B14F-4D97-AF65-F5344CB8AC3E}">
        <p14:creationId xmlns:p14="http://schemas.microsoft.com/office/powerpoint/2010/main" val="254341323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1BC52B7A-7783-4661-8744-952E320C23AA}" type="slidenum">
              <a:rPr lang="en-US" smtClean="0"/>
              <a:pPr/>
              <a:t>17</a:t>
            </a:fld>
            <a:endParaRPr lang="en-US"/>
          </a:p>
        </p:txBody>
      </p:sp>
    </p:spTree>
    <p:extLst>
      <p:ext uri="{BB962C8B-B14F-4D97-AF65-F5344CB8AC3E}">
        <p14:creationId xmlns:p14="http://schemas.microsoft.com/office/powerpoint/2010/main" val="32194213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1BC52B7A-7783-4661-8744-952E320C23AA}" type="slidenum">
              <a:rPr lang="en-US" smtClean="0"/>
              <a:pPr/>
              <a:t>2</a:t>
            </a:fld>
            <a:endParaRPr lang="en-US"/>
          </a:p>
        </p:txBody>
      </p:sp>
    </p:spTree>
    <p:extLst>
      <p:ext uri="{BB962C8B-B14F-4D97-AF65-F5344CB8AC3E}">
        <p14:creationId xmlns:p14="http://schemas.microsoft.com/office/powerpoint/2010/main" val="25434132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1BC52B7A-7783-4661-8744-952E320C23AA}" type="slidenum">
              <a:rPr lang="en-US" smtClean="0"/>
              <a:pPr/>
              <a:t>3</a:t>
            </a:fld>
            <a:endParaRPr lang="en-US"/>
          </a:p>
        </p:txBody>
      </p:sp>
    </p:spTree>
    <p:extLst>
      <p:ext uri="{BB962C8B-B14F-4D97-AF65-F5344CB8AC3E}">
        <p14:creationId xmlns:p14="http://schemas.microsoft.com/office/powerpoint/2010/main" val="25434132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1BC52B7A-7783-4661-8744-952E320C23AA}" type="slidenum">
              <a:rPr lang="en-US" smtClean="0"/>
              <a:pPr/>
              <a:t>4</a:t>
            </a:fld>
            <a:endParaRPr lang="en-US"/>
          </a:p>
        </p:txBody>
      </p:sp>
    </p:spTree>
    <p:extLst>
      <p:ext uri="{BB962C8B-B14F-4D97-AF65-F5344CB8AC3E}">
        <p14:creationId xmlns:p14="http://schemas.microsoft.com/office/powerpoint/2010/main" val="25434132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1BC52B7A-7783-4661-8744-952E320C23AA}" type="slidenum">
              <a:rPr lang="en-US" smtClean="0"/>
              <a:pPr/>
              <a:t>5</a:t>
            </a:fld>
            <a:endParaRPr lang="en-US"/>
          </a:p>
        </p:txBody>
      </p:sp>
    </p:spTree>
    <p:extLst>
      <p:ext uri="{BB962C8B-B14F-4D97-AF65-F5344CB8AC3E}">
        <p14:creationId xmlns:p14="http://schemas.microsoft.com/office/powerpoint/2010/main" val="25434132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1BC52B7A-7783-4661-8744-952E320C23AA}" type="slidenum">
              <a:rPr lang="en-US" smtClean="0"/>
              <a:pPr/>
              <a:t>6</a:t>
            </a:fld>
            <a:endParaRPr lang="en-US"/>
          </a:p>
        </p:txBody>
      </p:sp>
    </p:spTree>
    <p:extLst>
      <p:ext uri="{BB962C8B-B14F-4D97-AF65-F5344CB8AC3E}">
        <p14:creationId xmlns:p14="http://schemas.microsoft.com/office/powerpoint/2010/main" val="25434132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1BC52B7A-7783-4661-8744-952E320C23AA}" type="slidenum">
              <a:rPr lang="en-US" smtClean="0"/>
              <a:pPr/>
              <a:t>7</a:t>
            </a:fld>
            <a:endParaRPr lang="en-US"/>
          </a:p>
        </p:txBody>
      </p:sp>
    </p:spTree>
    <p:extLst>
      <p:ext uri="{BB962C8B-B14F-4D97-AF65-F5344CB8AC3E}">
        <p14:creationId xmlns:p14="http://schemas.microsoft.com/office/powerpoint/2010/main" val="25434132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1BC52B7A-7783-4661-8744-952E320C23AA}" type="slidenum">
              <a:rPr lang="en-US" smtClean="0"/>
              <a:pPr/>
              <a:t>8</a:t>
            </a:fld>
            <a:endParaRPr lang="en-US"/>
          </a:p>
        </p:txBody>
      </p:sp>
    </p:spTree>
    <p:extLst>
      <p:ext uri="{BB962C8B-B14F-4D97-AF65-F5344CB8AC3E}">
        <p14:creationId xmlns:p14="http://schemas.microsoft.com/office/powerpoint/2010/main" val="25434132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1BC52B7A-7783-4661-8744-952E320C23AA}" type="slidenum">
              <a:rPr lang="en-US" smtClean="0"/>
              <a:pPr/>
              <a:t>9</a:t>
            </a:fld>
            <a:endParaRPr lang="en-US"/>
          </a:p>
        </p:txBody>
      </p:sp>
    </p:spTree>
    <p:extLst>
      <p:ext uri="{BB962C8B-B14F-4D97-AF65-F5344CB8AC3E}">
        <p14:creationId xmlns:p14="http://schemas.microsoft.com/office/powerpoint/2010/main" val="254341323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0B057BD7-83BE-4317-989C-82D116042D6F}" type="datetimeFigureOut">
              <a:rPr lang="en-US" smtClean="0"/>
              <a:pPr/>
              <a:t>29-Jun-22</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8D310BB1-8F96-407D-936E-D4C3F2A4079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B057BD7-83BE-4317-989C-82D116042D6F}" type="datetimeFigureOut">
              <a:rPr lang="en-US" smtClean="0"/>
              <a:pPr/>
              <a:t>29-Jun-22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310BB1-8F96-407D-936E-D4C3F2A4079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B057BD7-83BE-4317-989C-82D116042D6F}" type="datetimeFigureOut">
              <a:rPr lang="en-US" smtClean="0"/>
              <a:pPr/>
              <a:t>29-Jun-22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310BB1-8F96-407D-936E-D4C3F2A4079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extLst/>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4" name="Date Placeholder 3"/>
          <p:cNvSpPr>
            <a:spLocks noGrp="1"/>
          </p:cNvSpPr>
          <p:nvPr>
            <p:ph type="dt" sz="half" idx="10"/>
          </p:nvPr>
        </p:nvSpPr>
        <p:spPr/>
        <p:txBody>
          <a:bodyPr/>
          <a:lstStyle/>
          <a:p>
            <a:fld id="{0B057BD7-83BE-4317-989C-82D116042D6F}" type="datetimeFigureOut">
              <a:rPr lang="en-US" smtClean="0"/>
              <a:pPr/>
              <a:t>29-Jun-22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310BB1-8F96-407D-936E-D4C3F2A40790}" type="slidenum">
              <a:rPr lang="en-US" smtClean="0"/>
              <a:pPr/>
              <a:t>‹#›</a:t>
            </a:fld>
            <a:endParaRPr lang="en-US"/>
          </a:p>
        </p:txBody>
      </p:sp>
      <p:sp>
        <p:nvSpPr>
          <p:cNvPr id="7" name="Title 6"/>
          <p:cNvSpPr>
            <a:spLocks noGrp="1"/>
          </p:cNvSpPr>
          <p:nvPr>
            <p:ph type="title"/>
          </p:nvPr>
        </p:nvSpPr>
        <p:spPr/>
        <p:txBody>
          <a:bodyPr rtlCol="0">
            <a:normAutofit/>
          </a:bodyPr>
          <a:lstStyle>
            <a:lvl1pPr>
              <a:defRPr sz="2800">
                <a:latin typeface="Arial" pitchFamily="34" charset="0"/>
                <a:cs typeface="Arial" pitchFamily="34" charset="0"/>
              </a:defRPr>
            </a:lvl1pPr>
            <a:extLst/>
          </a:lstStyle>
          <a:p>
            <a:r>
              <a:rPr kumimoji="0" lang="en-US" dirty="0"/>
              <a:t>Click to edit Master title style</a:t>
            </a:r>
          </a:p>
        </p:txBody>
      </p:sp>
      <p:pic>
        <p:nvPicPr>
          <p:cNvPr id="10" name="Picture 9" descr="logo Cuc duoc.jpg"/>
          <p:cNvPicPr>
            <a:picLocks noChangeAspect="1"/>
          </p:cNvPicPr>
          <p:nvPr userDrawn="1"/>
        </p:nvPicPr>
        <p:blipFill>
          <a:blip r:embed="rId2" cstate="print"/>
          <a:stretch>
            <a:fillRect/>
          </a:stretch>
        </p:blipFill>
        <p:spPr>
          <a:xfrm>
            <a:off x="7770668" y="60435"/>
            <a:ext cx="1220932" cy="1234965"/>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0B057BD7-83BE-4317-989C-82D116042D6F}" type="datetimeFigureOut">
              <a:rPr lang="en-US" smtClean="0"/>
              <a:pPr/>
              <a:t>29-Jun-22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310BB1-8F96-407D-936E-D4C3F2A40790}"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0B057BD7-83BE-4317-989C-82D116042D6F}" type="datetimeFigureOut">
              <a:rPr lang="en-US" smtClean="0"/>
              <a:pPr/>
              <a:t>29-Jun-22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310BB1-8F96-407D-936E-D4C3F2A40790}" type="slidenum">
              <a:rPr lang="en-US" smtClean="0"/>
              <a:pPr/>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0B057BD7-83BE-4317-989C-82D116042D6F}" type="datetimeFigureOut">
              <a:rPr lang="en-US" smtClean="0"/>
              <a:pPr/>
              <a:t>29-Jun-22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D310BB1-8F96-407D-936E-D4C3F2A4079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B057BD7-83BE-4317-989C-82D116042D6F}" type="datetimeFigureOut">
              <a:rPr lang="en-US" smtClean="0"/>
              <a:pPr/>
              <a:t>29-Jun-22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D310BB1-8F96-407D-936E-D4C3F2A40790}" type="slidenum">
              <a:rPr lang="en-US" smtClean="0"/>
              <a:pPr/>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057BD7-83BE-4317-989C-82D116042D6F}" type="datetimeFigureOut">
              <a:rPr lang="en-US" smtClean="0"/>
              <a:pPr/>
              <a:t>29-Jun-22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D310BB1-8F96-407D-936E-D4C3F2A4079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0B057BD7-83BE-4317-989C-82D116042D6F}" type="datetimeFigureOut">
              <a:rPr lang="en-US" smtClean="0"/>
              <a:pPr/>
              <a:t>29-Jun-22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310BB1-8F96-407D-936E-D4C3F2A4079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0B057BD7-83BE-4317-989C-82D116042D6F}" type="datetimeFigureOut">
              <a:rPr lang="en-US" smtClean="0"/>
              <a:pPr/>
              <a:t>29-Jun-22</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8D310BB1-8F96-407D-936E-D4C3F2A40790}"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0B057BD7-83BE-4317-989C-82D116042D6F}" type="datetimeFigureOut">
              <a:rPr lang="en-US" smtClean="0"/>
              <a:pPr/>
              <a:t>29-Jun-22</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8D310BB1-8F96-407D-936E-D4C3F2A4079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381000"/>
            <a:ext cx="8229600" cy="2971800"/>
          </a:xfrm>
        </p:spPr>
        <p:txBody>
          <a:bodyPr>
            <a:normAutofit fontScale="90000"/>
          </a:bodyPr>
          <a:lstStyle/>
          <a:p>
            <a:pPr algn="ctr"/>
            <a:r>
              <a:rPr lang="vi-VN" sz="2800" smtClean="0">
                <a:solidFill>
                  <a:schemeClr val="tx1"/>
                </a:solidFill>
                <a:latin typeface="Arial" pitchFamily="34" charset="0"/>
                <a:cs typeface="Arial" pitchFamily="34" charset="0"/>
              </a:rPr>
              <a:t/>
            </a:r>
            <a:br>
              <a:rPr lang="vi-VN" sz="2800" smtClean="0">
                <a:solidFill>
                  <a:schemeClr val="tx1"/>
                </a:solidFill>
                <a:latin typeface="Arial" pitchFamily="34" charset="0"/>
                <a:cs typeface="Arial" pitchFamily="34" charset="0"/>
              </a:rPr>
            </a:br>
            <a:r>
              <a:rPr lang="vi-VN" sz="2800">
                <a:solidFill>
                  <a:schemeClr val="tx1"/>
                </a:solidFill>
                <a:latin typeface="Arial" pitchFamily="34" charset="0"/>
                <a:cs typeface="Arial" pitchFamily="34" charset="0"/>
              </a:rPr>
              <a:t/>
            </a:r>
            <a:br>
              <a:rPr lang="vi-VN" sz="2800">
                <a:solidFill>
                  <a:schemeClr val="tx1"/>
                </a:solidFill>
                <a:latin typeface="Arial" pitchFamily="34" charset="0"/>
                <a:cs typeface="Arial" pitchFamily="34" charset="0"/>
              </a:rPr>
            </a:br>
            <a:r>
              <a:rPr lang="vi-VN" sz="2800" smtClean="0">
                <a:solidFill>
                  <a:schemeClr val="tx1"/>
                </a:solidFill>
                <a:latin typeface="Arial" pitchFamily="34" charset="0"/>
                <a:cs typeface="Arial" pitchFamily="34" charset="0"/>
              </a:rPr>
              <a:t/>
            </a:r>
            <a:br>
              <a:rPr lang="vi-VN" sz="2800" smtClean="0">
                <a:solidFill>
                  <a:schemeClr val="tx1"/>
                </a:solidFill>
                <a:latin typeface="Arial" pitchFamily="34" charset="0"/>
                <a:cs typeface="Arial" pitchFamily="34" charset="0"/>
              </a:rPr>
            </a:br>
            <a:r>
              <a:rPr lang="en-US" sz="2900" smtClean="0">
                <a:solidFill>
                  <a:schemeClr val="tx1"/>
                </a:solidFill>
                <a:latin typeface="Arial" pitchFamily="34" charset="0"/>
                <a:cs typeface="Arial" pitchFamily="34" charset="0"/>
              </a:rPr>
              <a:t>MỘT SỐ NỘI DUNG RÚT KINH NGHIỆM TRONG CÔNG TÁC MUA SẮM TRANG THIẾT BỊ, VẬT TƯ Y TẾ, SINH PHẨM, KÍT XÉT NGHIỆM, VACXIN VÀ THUỐC PHÒNG CHỐNG DỊCH COVID-19</a:t>
            </a:r>
            <a:endParaRPr lang="en-US" sz="2900" dirty="0">
              <a:solidFill>
                <a:schemeClr val="tx1"/>
              </a:solidFill>
              <a:latin typeface="Arial" pitchFamily="34" charset="0"/>
              <a:cs typeface="Arial" pitchFamily="34" charset="0"/>
            </a:endParaRPr>
          </a:p>
        </p:txBody>
      </p:sp>
      <p:sp>
        <p:nvSpPr>
          <p:cNvPr id="3" name="Subtitle 2"/>
          <p:cNvSpPr>
            <a:spLocks noGrp="1"/>
          </p:cNvSpPr>
          <p:nvPr>
            <p:ph type="subTitle" idx="1"/>
          </p:nvPr>
        </p:nvSpPr>
        <p:spPr>
          <a:xfrm>
            <a:off x="685800" y="3611606"/>
            <a:ext cx="7772400" cy="1417593"/>
          </a:xfrm>
        </p:spPr>
        <p:txBody>
          <a:bodyPr>
            <a:normAutofit/>
          </a:bodyPr>
          <a:lstStyle/>
          <a:p>
            <a:endParaRPr lang="en-US"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600200"/>
            <a:ext cx="8534400" cy="4876800"/>
          </a:xfrm>
        </p:spPr>
        <p:txBody>
          <a:bodyPr>
            <a:noAutofit/>
          </a:bodyPr>
          <a:lstStyle/>
          <a:p>
            <a:pPr algn="just"/>
            <a:r>
              <a:rPr lang="en-US" sz="2400" smtClean="0"/>
              <a:t>- </a:t>
            </a:r>
            <a:r>
              <a:rPr lang="en-US" sz="2400"/>
              <a:t>T</a:t>
            </a:r>
            <a:r>
              <a:rPr lang="vi-VN" sz="2400" smtClean="0"/>
              <a:t>rong </a:t>
            </a:r>
            <a:r>
              <a:rPr lang="vi-VN" sz="2400"/>
              <a:t>xác định nhu cầu mua sắm và giá </a:t>
            </a:r>
            <a:r>
              <a:rPr lang="vi-VN" sz="2400" smtClean="0"/>
              <a:t>dự</a:t>
            </a:r>
            <a:r>
              <a:rPr lang="en-US" sz="2400" smtClean="0"/>
              <a:t> </a:t>
            </a:r>
            <a:r>
              <a:rPr lang="vi-VN" sz="2400" smtClean="0"/>
              <a:t>toán</a:t>
            </a:r>
            <a:r>
              <a:rPr lang="en-US" sz="2400" smtClean="0"/>
              <a:t>:</a:t>
            </a:r>
          </a:p>
          <a:p>
            <a:pPr algn="just"/>
            <a:r>
              <a:rPr lang="vi-VN" sz="2400" smtClean="0"/>
              <a:t>Một </a:t>
            </a:r>
            <a:r>
              <a:rPr lang="vi-VN" sz="2400"/>
              <a:t>số gói thầu của một số đơn vị thiếu căn cứ để xác định nhu cầu </a:t>
            </a:r>
            <a:r>
              <a:rPr lang="vi-VN" sz="2400" smtClean="0"/>
              <a:t>mua</a:t>
            </a:r>
            <a:r>
              <a:rPr lang="en-US" sz="2400" smtClean="0"/>
              <a:t> </a:t>
            </a:r>
            <a:r>
              <a:rPr lang="vi-VN" sz="2400" smtClean="0"/>
              <a:t>sắm </a:t>
            </a:r>
            <a:r>
              <a:rPr lang="vi-VN" sz="2400"/>
              <a:t>(đối với các Bệnh viện là Biên bản họp Hội đồng khoa học kỹ thuật; đối </a:t>
            </a:r>
            <a:r>
              <a:rPr lang="vi-VN" sz="2400" smtClean="0"/>
              <a:t>với</a:t>
            </a:r>
            <a:r>
              <a:rPr lang="en-US" sz="2400" smtClean="0"/>
              <a:t> </a:t>
            </a:r>
            <a:r>
              <a:rPr lang="vi-VN" sz="2400" smtClean="0"/>
              <a:t>các </a:t>
            </a:r>
            <a:r>
              <a:rPr lang="vi-VN" sz="2400"/>
              <a:t>Phòng Y tế là tổng hợp nhu cầu từ các điểm cách ly, điểm chốt, từ các xã</a:t>
            </a:r>
            <a:r>
              <a:rPr lang="vi-VN" sz="2400" smtClean="0"/>
              <a:t>,…).</a:t>
            </a:r>
            <a:r>
              <a:rPr lang="en-US" sz="2400" smtClean="0"/>
              <a:t> </a:t>
            </a:r>
            <a:r>
              <a:rPr lang="vi-VN" sz="2400" smtClean="0"/>
              <a:t>Một </a:t>
            </a:r>
            <a:r>
              <a:rPr lang="vi-VN" sz="2400"/>
              <a:t>số gói thầu, căn cứ để xác định giá dự toán chưa rõ ràng hoặc tính pháp lý </a:t>
            </a:r>
            <a:r>
              <a:rPr lang="vi-VN" sz="2400" smtClean="0"/>
              <a:t>của</a:t>
            </a:r>
            <a:r>
              <a:rPr lang="en-US" sz="2400" smtClean="0"/>
              <a:t> </a:t>
            </a:r>
            <a:r>
              <a:rPr lang="vi-VN" sz="2400" smtClean="0"/>
              <a:t>căn </a:t>
            </a:r>
            <a:r>
              <a:rPr lang="vi-VN" sz="2400"/>
              <a:t>cứ chưa đảm bảo </a:t>
            </a:r>
            <a:r>
              <a:rPr lang="vi-VN" sz="2400" i="1"/>
              <a:t>(như báo giá thiếu ngày tháng, hoặc căn cứ nêu chung</a:t>
            </a:r>
            <a:br>
              <a:rPr lang="vi-VN" sz="2400" i="1"/>
            </a:br>
            <a:r>
              <a:rPr lang="vi-VN" sz="2400" i="1"/>
              <a:t>chung, khó kiểm chứng)</a:t>
            </a:r>
            <a:r>
              <a:rPr lang="vi-VN" sz="2400"/>
              <a:t>. Một số đơn vị vi phạm quy định về thẩm định giá </a:t>
            </a:r>
            <a:r>
              <a:rPr lang="vi-VN" sz="2400" i="1"/>
              <a:t>(</a:t>
            </a:r>
            <a:r>
              <a:rPr lang="vi-VN" sz="2400" i="1" smtClean="0"/>
              <a:t>căn</a:t>
            </a:r>
            <a:r>
              <a:rPr lang="en-US" sz="2400" i="1" smtClean="0"/>
              <a:t> </a:t>
            </a:r>
            <a:r>
              <a:rPr lang="vi-VN" sz="2400" i="1" smtClean="0"/>
              <a:t>cứ</a:t>
            </a:r>
            <a:r>
              <a:rPr lang="vi-VN" sz="2400" i="1"/>
              <a:t>, cơ sở pháp lý, tính chính xác, </a:t>
            </a:r>
            <a:r>
              <a:rPr lang="vi-VN" sz="2400" i="1" smtClean="0"/>
              <a:t>khách</a:t>
            </a:r>
            <a:r>
              <a:rPr lang="en-US" sz="2400" i="1" smtClean="0"/>
              <a:t> </a:t>
            </a:r>
            <a:r>
              <a:rPr lang="vi-VN" sz="2400" i="1" smtClean="0"/>
              <a:t>quan)</a:t>
            </a:r>
            <a:r>
              <a:rPr lang="vi-VN" sz="2400" smtClean="0"/>
              <a:t>.</a:t>
            </a:r>
            <a:endParaRPr lang="en-US" sz="2400" smtClean="0"/>
          </a:p>
          <a:p>
            <a:pPr algn="just"/>
            <a:r>
              <a:rPr lang="vi-VN" sz="2400" smtClean="0"/>
              <a:t> </a:t>
            </a:r>
            <a:r>
              <a:rPr lang="vi-VN" sz="2800"/>
              <a:t/>
            </a:r>
            <a:br>
              <a:rPr lang="vi-VN" sz="2800"/>
            </a:br>
            <a:endParaRPr lang="en-US" sz="2800"/>
          </a:p>
        </p:txBody>
      </p:sp>
      <p:sp>
        <p:nvSpPr>
          <p:cNvPr id="2" name="Title 1"/>
          <p:cNvSpPr>
            <a:spLocks noGrp="1"/>
          </p:cNvSpPr>
          <p:nvPr>
            <p:ph type="title"/>
          </p:nvPr>
        </p:nvSpPr>
        <p:spPr>
          <a:xfrm>
            <a:off x="166768" y="304800"/>
            <a:ext cx="8229600" cy="1447800"/>
          </a:xfrm>
        </p:spPr>
        <p:txBody>
          <a:bodyPr>
            <a:noAutofit/>
          </a:bodyPr>
          <a:lstStyle/>
          <a:p>
            <a:r>
              <a:rPr lang="en-US" sz="3200">
                <a:effectLst/>
              </a:rPr>
              <a:t>Những khuyết điểm, hạn chế</a:t>
            </a:r>
            <a:r>
              <a:rPr lang="vi-VN" sz="2400"/>
              <a:t/>
            </a:r>
            <a:br>
              <a:rPr lang="vi-VN" sz="2400"/>
            </a:br>
            <a:endParaRPr lang="en-US" sz="2600" dirty="0">
              <a:solidFill>
                <a:schemeClr val="tx1"/>
              </a:solidFill>
            </a:endParaRPr>
          </a:p>
        </p:txBody>
      </p:sp>
      <p:pic>
        <p:nvPicPr>
          <p:cNvPr id="4" name="Picture 1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84020" y="29227"/>
            <a:ext cx="1578769"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69226369"/>
      </p:ext>
    </p:extLst>
  </p:cSld>
  <p:clrMapOvr>
    <a:masterClrMapping/>
  </p:clrMapOvr>
  <p:transition spd="slow">
    <p:wip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600200"/>
            <a:ext cx="8534400" cy="4876800"/>
          </a:xfrm>
        </p:spPr>
        <p:txBody>
          <a:bodyPr>
            <a:noAutofit/>
          </a:bodyPr>
          <a:lstStyle/>
          <a:p>
            <a:pPr algn="just"/>
            <a:r>
              <a:rPr lang="en-US" sz="2800" smtClean="0"/>
              <a:t>- V</a:t>
            </a:r>
            <a:r>
              <a:rPr lang="vi-VN" sz="2800" smtClean="0"/>
              <a:t>i </a:t>
            </a:r>
            <a:r>
              <a:rPr lang="vi-VN" sz="2800"/>
              <a:t>phạm về thẩm quyền phê duyệt: 12/26 gói thầu của Phòng Y </a:t>
            </a:r>
            <a:r>
              <a:rPr lang="vi-VN" sz="2800" smtClean="0"/>
              <a:t>tế</a:t>
            </a:r>
            <a:r>
              <a:rPr lang="en-US" sz="2800" smtClean="0"/>
              <a:t> </a:t>
            </a:r>
            <a:r>
              <a:rPr lang="vi-VN" sz="2800" smtClean="0"/>
              <a:t>huyện </a:t>
            </a:r>
            <a:r>
              <a:rPr lang="vi-VN" sz="2800"/>
              <a:t>Tân Yên có vi phạm quy định về thẩm quyền quyết định mua sắm và kế </a:t>
            </a:r>
            <a:r>
              <a:rPr lang="vi-VN" sz="2800" smtClean="0"/>
              <a:t>hoạch</a:t>
            </a:r>
            <a:r>
              <a:rPr lang="en-US" sz="2800" smtClean="0"/>
              <a:t> </a:t>
            </a:r>
            <a:r>
              <a:rPr lang="vi-VN" sz="2800" smtClean="0"/>
              <a:t>lựa </a:t>
            </a:r>
            <a:r>
              <a:rPr lang="vi-VN" sz="2800"/>
              <a:t>chọn nhà thầu</a:t>
            </a:r>
            <a:r>
              <a:rPr lang="vi-VN" sz="2800" smtClean="0"/>
              <a:t>.</a:t>
            </a:r>
            <a:endParaRPr lang="en-US" sz="2800" smtClean="0"/>
          </a:p>
          <a:p>
            <a:pPr algn="just"/>
            <a:r>
              <a:rPr lang="en-US" sz="2800" smtClean="0"/>
              <a:t>- V</a:t>
            </a:r>
            <a:r>
              <a:rPr lang="vi-VN" sz="2800" smtClean="0"/>
              <a:t>i </a:t>
            </a:r>
            <a:r>
              <a:rPr lang="vi-VN" sz="2800"/>
              <a:t>phạm về hồ sơ, tài liệu chứng nhận xuất xứ: </a:t>
            </a:r>
            <a:r>
              <a:rPr lang="vi-VN" sz="2800" smtClean="0"/>
              <a:t>Phần</a:t>
            </a:r>
            <a:r>
              <a:rPr lang="en-US" sz="2800" smtClean="0"/>
              <a:t> </a:t>
            </a:r>
            <a:r>
              <a:rPr lang="vi-VN" sz="2800" smtClean="0"/>
              <a:t>lớn</a:t>
            </a:r>
            <a:r>
              <a:rPr lang="en-US" sz="2800" smtClean="0"/>
              <a:t> </a:t>
            </a:r>
            <a:r>
              <a:rPr lang="vi-VN" sz="2800" smtClean="0"/>
              <a:t>các</a:t>
            </a:r>
            <a:r>
              <a:rPr lang="en-US" sz="2800" smtClean="0"/>
              <a:t> </a:t>
            </a:r>
            <a:r>
              <a:rPr lang="vi-VN" sz="2800" smtClean="0"/>
              <a:t>gói</a:t>
            </a:r>
            <a:r>
              <a:rPr lang="en-US" sz="2800" smtClean="0"/>
              <a:t> </a:t>
            </a:r>
            <a:r>
              <a:rPr lang="vi-VN" sz="2800" smtClean="0"/>
              <a:t>thầu </a:t>
            </a:r>
            <a:r>
              <a:rPr lang="vi-VN" sz="2800"/>
              <a:t>mua sắm vật tư, hoá chất bằng hình thức chỉ định thầu rút gọn đều thiếu hồ </a:t>
            </a:r>
            <a:r>
              <a:rPr lang="vi-VN" sz="2800" smtClean="0"/>
              <a:t>sơ</a:t>
            </a:r>
            <a:r>
              <a:rPr lang="en-US" sz="2800" smtClean="0"/>
              <a:t> </a:t>
            </a:r>
            <a:r>
              <a:rPr lang="vi-VN" sz="2800" smtClean="0"/>
              <a:t>thể </a:t>
            </a:r>
            <a:r>
              <a:rPr lang="vi-VN" sz="2800"/>
              <a:t>hiện xuất xứ hàng hoá đối với hàng hoá nhập khẩu; hoặc thiếu hồ sơ, tài liệu về</a:t>
            </a:r>
            <a:br>
              <a:rPr lang="vi-VN" sz="2800"/>
            </a:br>
            <a:r>
              <a:rPr lang="vi-VN" sz="2800" smtClean="0"/>
              <a:t>uỷ</a:t>
            </a:r>
            <a:r>
              <a:rPr lang="en-US" sz="2800" smtClean="0"/>
              <a:t> </a:t>
            </a:r>
            <a:r>
              <a:rPr lang="vi-VN" sz="2800" smtClean="0"/>
              <a:t>quyền</a:t>
            </a:r>
            <a:r>
              <a:rPr lang="en-US" sz="2800" smtClean="0"/>
              <a:t> </a:t>
            </a:r>
            <a:r>
              <a:rPr lang="vi-VN" sz="2800" smtClean="0"/>
              <a:t>bán</a:t>
            </a:r>
            <a:r>
              <a:rPr lang="en-US" sz="2800" smtClean="0"/>
              <a:t> </a:t>
            </a:r>
            <a:r>
              <a:rPr lang="vi-VN" sz="2800" smtClean="0"/>
              <a:t>hàng,…</a:t>
            </a:r>
            <a:endParaRPr lang="en-US" sz="2800" smtClean="0"/>
          </a:p>
          <a:p>
            <a:pPr algn="just"/>
            <a:r>
              <a:rPr lang="vi-VN" sz="2800"/>
              <a:t/>
            </a:r>
            <a:br>
              <a:rPr lang="vi-VN" sz="2800"/>
            </a:br>
            <a:endParaRPr lang="en-US" sz="2800"/>
          </a:p>
        </p:txBody>
      </p:sp>
      <p:sp>
        <p:nvSpPr>
          <p:cNvPr id="2" name="Title 1"/>
          <p:cNvSpPr>
            <a:spLocks noGrp="1"/>
          </p:cNvSpPr>
          <p:nvPr>
            <p:ph type="title"/>
          </p:nvPr>
        </p:nvSpPr>
        <p:spPr>
          <a:xfrm>
            <a:off x="166768" y="304800"/>
            <a:ext cx="8229600" cy="1447800"/>
          </a:xfrm>
        </p:spPr>
        <p:txBody>
          <a:bodyPr>
            <a:noAutofit/>
          </a:bodyPr>
          <a:lstStyle/>
          <a:p>
            <a:r>
              <a:rPr lang="en-US" sz="3200">
                <a:effectLst/>
              </a:rPr>
              <a:t>Những khuyết điểm, hạn chế</a:t>
            </a:r>
            <a:r>
              <a:rPr lang="vi-VN" sz="2400"/>
              <a:t/>
            </a:r>
            <a:br>
              <a:rPr lang="vi-VN" sz="2400"/>
            </a:br>
            <a:endParaRPr lang="en-US" sz="2600" dirty="0">
              <a:solidFill>
                <a:schemeClr val="tx1"/>
              </a:solidFill>
            </a:endParaRPr>
          </a:p>
        </p:txBody>
      </p:sp>
      <p:pic>
        <p:nvPicPr>
          <p:cNvPr id="4" name="Picture 1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84020" y="29227"/>
            <a:ext cx="1578769"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17243785"/>
      </p:ext>
    </p:extLst>
  </p:cSld>
  <p:clrMapOvr>
    <a:masterClrMapping/>
  </p:clrMapOvr>
  <p:transition spd="slow">
    <p:wip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600200"/>
            <a:ext cx="8534400" cy="4876800"/>
          </a:xfrm>
        </p:spPr>
        <p:txBody>
          <a:bodyPr>
            <a:noAutofit/>
          </a:bodyPr>
          <a:lstStyle/>
          <a:p>
            <a:r>
              <a:rPr lang="en-US" sz="2800" smtClean="0"/>
              <a:t>- T</a:t>
            </a:r>
            <a:r>
              <a:rPr lang="vi-VN" sz="2800" smtClean="0"/>
              <a:t>rong </a:t>
            </a:r>
            <a:r>
              <a:rPr lang="vi-VN" sz="2800"/>
              <a:t>tổ chức mua </a:t>
            </a:r>
            <a:r>
              <a:rPr lang="vi-VN" sz="2800" smtClean="0"/>
              <a:t>sắm</a:t>
            </a:r>
            <a:r>
              <a:rPr lang="en-US" sz="2800" smtClean="0"/>
              <a:t>:</a:t>
            </a:r>
          </a:p>
          <a:p>
            <a:pPr algn="just"/>
            <a:r>
              <a:rPr lang="en-US" sz="2800" smtClean="0"/>
              <a:t>+</a:t>
            </a:r>
            <a:r>
              <a:rPr lang="vi-VN" sz="2800" smtClean="0"/>
              <a:t> </a:t>
            </a:r>
            <a:r>
              <a:rPr lang="vi-VN" sz="2800"/>
              <a:t>Một số Biên bản bàn giao máy móc không thể hiện Serial máy,... </a:t>
            </a:r>
            <a:endParaRPr lang="en-US" sz="2800" smtClean="0"/>
          </a:p>
          <a:p>
            <a:pPr algn="just"/>
            <a:r>
              <a:rPr lang="en-US" sz="2800" smtClean="0"/>
              <a:t>+ </a:t>
            </a:r>
            <a:r>
              <a:rPr lang="vi-VN" sz="2800" smtClean="0"/>
              <a:t>Một </a:t>
            </a:r>
            <a:r>
              <a:rPr lang="vi-VN" sz="2800"/>
              <a:t>số đơn vị còn mua sắm trang thiết bị, vật tư tiêu hao và thuốc thiết </a:t>
            </a:r>
            <a:r>
              <a:rPr lang="vi-VN" sz="2800" smtClean="0"/>
              <a:t>yếu</a:t>
            </a:r>
            <a:r>
              <a:rPr lang="en-US" sz="2800" smtClean="0"/>
              <a:t> </a:t>
            </a:r>
            <a:r>
              <a:rPr lang="vi-VN" sz="2800" smtClean="0"/>
              <a:t>phục </a:t>
            </a:r>
            <a:r>
              <a:rPr lang="vi-VN" sz="2800"/>
              <a:t>vụ phòng chống dịch (quy định đối với 01 Khu vực điều trị cách ly </a:t>
            </a:r>
            <a:r>
              <a:rPr lang="vi-VN" sz="2800" smtClean="0"/>
              <a:t>người</a:t>
            </a:r>
            <a:r>
              <a:rPr lang="en-US" sz="2800" smtClean="0"/>
              <a:t> </a:t>
            </a:r>
            <a:r>
              <a:rPr lang="vi-VN" sz="2800" smtClean="0"/>
              <a:t>bệnh </a:t>
            </a:r>
            <a:r>
              <a:rPr lang="vi-VN" sz="2800"/>
              <a:t>Covid-19) ngoài danh mục do Bộ Y tế quy </a:t>
            </a:r>
            <a:r>
              <a:rPr lang="vi-VN" sz="2800" smtClean="0"/>
              <a:t>định</a:t>
            </a:r>
            <a:endParaRPr lang="en-US" sz="2800" smtClean="0"/>
          </a:p>
          <a:p>
            <a:pPr algn="just"/>
            <a:r>
              <a:rPr lang="vi-VN" sz="2800"/>
              <a:t/>
            </a:r>
            <a:br>
              <a:rPr lang="vi-VN" sz="2800"/>
            </a:br>
            <a:endParaRPr lang="en-US" sz="2800"/>
          </a:p>
        </p:txBody>
      </p:sp>
      <p:sp>
        <p:nvSpPr>
          <p:cNvPr id="2" name="Title 1"/>
          <p:cNvSpPr>
            <a:spLocks noGrp="1"/>
          </p:cNvSpPr>
          <p:nvPr>
            <p:ph type="title"/>
          </p:nvPr>
        </p:nvSpPr>
        <p:spPr>
          <a:xfrm>
            <a:off x="166768" y="304800"/>
            <a:ext cx="8229600" cy="1447800"/>
          </a:xfrm>
        </p:spPr>
        <p:txBody>
          <a:bodyPr>
            <a:noAutofit/>
          </a:bodyPr>
          <a:lstStyle/>
          <a:p>
            <a:r>
              <a:rPr lang="en-US" sz="3200">
                <a:effectLst/>
              </a:rPr>
              <a:t>Những khuyết điểm, hạn chế</a:t>
            </a:r>
            <a:r>
              <a:rPr lang="vi-VN" sz="2400"/>
              <a:t/>
            </a:r>
            <a:br>
              <a:rPr lang="vi-VN" sz="2400"/>
            </a:br>
            <a:endParaRPr lang="en-US" sz="2600" dirty="0">
              <a:solidFill>
                <a:schemeClr val="tx1"/>
              </a:solidFill>
            </a:endParaRPr>
          </a:p>
        </p:txBody>
      </p:sp>
      <p:pic>
        <p:nvPicPr>
          <p:cNvPr id="4" name="Picture 1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84020" y="29227"/>
            <a:ext cx="1578769"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22950691"/>
      </p:ext>
    </p:extLst>
  </p:cSld>
  <p:clrMapOvr>
    <a:masterClrMapping/>
  </p:clrMapOvr>
  <p:transition spd="slow">
    <p:wip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600200"/>
            <a:ext cx="8534400" cy="4876800"/>
          </a:xfrm>
        </p:spPr>
        <p:txBody>
          <a:bodyPr>
            <a:noAutofit/>
          </a:bodyPr>
          <a:lstStyle/>
          <a:p>
            <a:pPr algn="just"/>
            <a:r>
              <a:rPr lang="en-US" sz="2800" smtClean="0"/>
              <a:t>+ </a:t>
            </a:r>
            <a:r>
              <a:rPr lang="vi-VN" sz="2800" smtClean="0"/>
              <a:t>Một </a:t>
            </a:r>
            <a:r>
              <a:rPr lang="vi-VN" sz="2800"/>
              <a:t>số đơn vị còn mua sắm ở các đơn vị cung </a:t>
            </a:r>
            <a:r>
              <a:rPr lang="vi-VN" sz="2800" smtClean="0"/>
              <a:t>cấp</a:t>
            </a:r>
            <a:r>
              <a:rPr lang="en-US" sz="2800" smtClean="0"/>
              <a:t> </a:t>
            </a:r>
            <a:r>
              <a:rPr lang="vi-VN" sz="2800" smtClean="0"/>
              <a:t>chưa</a:t>
            </a:r>
            <a:r>
              <a:rPr lang="en-US" sz="2800" smtClean="0"/>
              <a:t> </a:t>
            </a:r>
            <a:r>
              <a:rPr lang="vi-VN" sz="2800" smtClean="0"/>
              <a:t>đủ</a:t>
            </a:r>
            <a:r>
              <a:rPr lang="en-US" sz="2800" smtClean="0"/>
              <a:t> </a:t>
            </a:r>
            <a:r>
              <a:rPr lang="vi-VN" sz="2800" smtClean="0"/>
              <a:t>điều</a:t>
            </a:r>
            <a:r>
              <a:rPr lang="en-US" sz="2800" smtClean="0"/>
              <a:t> </a:t>
            </a:r>
            <a:r>
              <a:rPr lang="vi-VN" sz="2800" smtClean="0"/>
              <a:t>kiện</a:t>
            </a:r>
            <a:r>
              <a:rPr lang="en-US" sz="2800" smtClean="0"/>
              <a:t> </a:t>
            </a:r>
            <a:r>
              <a:rPr lang="vi-VN" sz="2800" smtClean="0"/>
              <a:t>kinh</a:t>
            </a:r>
            <a:r>
              <a:rPr lang="en-US" sz="2800" smtClean="0"/>
              <a:t> </a:t>
            </a:r>
            <a:r>
              <a:rPr lang="vi-VN" sz="2800" smtClean="0"/>
              <a:t>doanh </a:t>
            </a:r>
            <a:r>
              <a:rPr lang="vi-VN" sz="2800"/>
              <a:t>vật tư y tế, hoá chất</a:t>
            </a:r>
            <a:r>
              <a:rPr lang="vi-VN" sz="2800" smtClean="0"/>
              <a:t>,…</a:t>
            </a:r>
            <a:endParaRPr lang="en-US" sz="2800" smtClean="0"/>
          </a:p>
          <a:p>
            <a:pPr algn="just"/>
            <a:r>
              <a:rPr lang="en-US" sz="2800" smtClean="0"/>
              <a:t>+  </a:t>
            </a:r>
            <a:r>
              <a:rPr lang="vi-VN" sz="2800" smtClean="0"/>
              <a:t>Nhiều </a:t>
            </a:r>
            <a:r>
              <a:rPr lang="vi-VN" sz="2800"/>
              <a:t>đơn vị không công khai kế hoạch, kết quả lựa chọn nhà thầu </a:t>
            </a:r>
            <a:r>
              <a:rPr lang="vi-VN" sz="2800" smtClean="0"/>
              <a:t>theo</a:t>
            </a:r>
            <a:r>
              <a:rPr lang="en-US" sz="2800" smtClean="0"/>
              <a:t> </a:t>
            </a:r>
            <a:r>
              <a:rPr lang="vi-VN" sz="2800" smtClean="0"/>
              <a:t>quy </a:t>
            </a:r>
            <a:r>
              <a:rPr lang="vi-VN" sz="2800"/>
              <a:t>định của Luật </a:t>
            </a:r>
            <a:r>
              <a:rPr lang="vi-VN" sz="2800" smtClean="0"/>
              <a:t>Đấu</a:t>
            </a:r>
            <a:r>
              <a:rPr lang="en-US" sz="2800" smtClean="0"/>
              <a:t> </a:t>
            </a:r>
            <a:r>
              <a:rPr lang="vi-VN" sz="2800" smtClean="0"/>
              <a:t>thầu.</a:t>
            </a:r>
            <a:endParaRPr lang="en-US" sz="2800" smtClean="0"/>
          </a:p>
          <a:p>
            <a:pPr algn="just"/>
            <a:r>
              <a:rPr lang="en-US" sz="2800" smtClean="0"/>
              <a:t>+</a:t>
            </a:r>
            <a:r>
              <a:rPr lang="vi-VN" sz="2800" smtClean="0"/>
              <a:t> </a:t>
            </a:r>
            <a:r>
              <a:rPr lang="vi-VN" sz="2800"/>
              <a:t>Một số gói thầu có vi phạm do chênh lệch giá với các hàng hóa của đơn </a:t>
            </a:r>
            <a:r>
              <a:rPr lang="vi-VN" sz="2800" smtClean="0"/>
              <a:t>vị</a:t>
            </a:r>
            <a:r>
              <a:rPr lang="en-US" sz="2800" smtClean="0"/>
              <a:t> </a:t>
            </a:r>
            <a:r>
              <a:rPr lang="vi-VN" sz="2800" smtClean="0"/>
              <a:t>khác </a:t>
            </a:r>
            <a:r>
              <a:rPr lang="vi-VN" sz="2800"/>
              <a:t>cùng thời điểm</a:t>
            </a:r>
            <a:r>
              <a:rPr lang="vi-VN" sz="2800" smtClean="0"/>
              <a:t>.</a:t>
            </a:r>
            <a:endParaRPr lang="en-US" sz="2800" smtClean="0"/>
          </a:p>
          <a:p>
            <a:pPr algn="just"/>
            <a:r>
              <a:rPr lang="en-US" sz="2800" smtClean="0"/>
              <a:t>+ </a:t>
            </a:r>
            <a:r>
              <a:rPr lang="vi-VN" sz="2800"/>
              <a:t>Một số gói thầu</a:t>
            </a:r>
            <a:r>
              <a:rPr lang="en-US" sz="2800" smtClean="0"/>
              <a:t> có sai phạm trong đánh giá HSDT, HSĐX.</a:t>
            </a:r>
          </a:p>
          <a:p>
            <a:pPr algn="just"/>
            <a:r>
              <a:rPr lang="vi-VN" sz="2800" smtClean="0"/>
              <a:t> </a:t>
            </a:r>
            <a:r>
              <a:rPr lang="vi-VN" sz="2800"/>
              <a:t/>
            </a:r>
            <a:br>
              <a:rPr lang="vi-VN" sz="2800"/>
            </a:br>
            <a:r>
              <a:rPr lang="vi-VN" sz="2800"/>
              <a:t/>
            </a:r>
            <a:br>
              <a:rPr lang="vi-VN" sz="2800"/>
            </a:br>
            <a:endParaRPr lang="en-US" sz="2800"/>
          </a:p>
        </p:txBody>
      </p:sp>
      <p:sp>
        <p:nvSpPr>
          <p:cNvPr id="2" name="Title 1"/>
          <p:cNvSpPr>
            <a:spLocks noGrp="1"/>
          </p:cNvSpPr>
          <p:nvPr>
            <p:ph type="title"/>
          </p:nvPr>
        </p:nvSpPr>
        <p:spPr>
          <a:xfrm>
            <a:off x="166768" y="304800"/>
            <a:ext cx="8229600" cy="1447800"/>
          </a:xfrm>
        </p:spPr>
        <p:txBody>
          <a:bodyPr>
            <a:noAutofit/>
          </a:bodyPr>
          <a:lstStyle/>
          <a:p>
            <a:r>
              <a:rPr lang="en-US" sz="3200">
                <a:effectLst/>
              </a:rPr>
              <a:t>Những khuyết điểm, hạn chế</a:t>
            </a:r>
            <a:r>
              <a:rPr lang="vi-VN" sz="2400"/>
              <a:t/>
            </a:r>
            <a:br>
              <a:rPr lang="vi-VN" sz="2400"/>
            </a:br>
            <a:endParaRPr lang="en-US" sz="2600" dirty="0">
              <a:solidFill>
                <a:schemeClr val="tx1"/>
              </a:solidFill>
            </a:endParaRPr>
          </a:p>
        </p:txBody>
      </p:sp>
      <p:pic>
        <p:nvPicPr>
          <p:cNvPr id="4" name="Picture 1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84020" y="29227"/>
            <a:ext cx="1578769"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33825804"/>
      </p:ext>
    </p:extLst>
  </p:cSld>
  <p:clrMapOvr>
    <a:masterClrMapping/>
  </p:clrMapOvr>
  <p:transition spd="slow">
    <p:wip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600200"/>
            <a:ext cx="8534400" cy="4876800"/>
          </a:xfrm>
        </p:spPr>
        <p:txBody>
          <a:bodyPr>
            <a:noAutofit/>
          </a:bodyPr>
          <a:lstStyle/>
          <a:p>
            <a:r>
              <a:rPr lang="en-US" sz="2800" b="1" i="1"/>
              <a:t>M</a:t>
            </a:r>
            <a:r>
              <a:rPr lang="vi-VN" sz="2800" b="1" i="1" smtClean="0"/>
              <a:t>ột </a:t>
            </a:r>
            <a:r>
              <a:rPr lang="vi-VN" sz="2800" b="1" i="1"/>
              <a:t>số lỗi nghiêm </a:t>
            </a:r>
            <a:r>
              <a:rPr lang="vi-VN" sz="2800" b="1" i="1" smtClean="0"/>
              <a:t>trọng</a:t>
            </a:r>
            <a:r>
              <a:rPr lang="en-US" sz="2800" b="1" i="1" smtClean="0"/>
              <a:t> </a:t>
            </a:r>
          </a:p>
          <a:p>
            <a:r>
              <a:rPr lang="vi-VN" sz="2400" smtClean="0"/>
              <a:t>Quá </a:t>
            </a:r>
            <a:r>
              <a:rPr lang="vi-VN" sz="2400"/>
              <a:t>trình thanh tra, Đoàn Thanh tra phát hiện một số sai phạm tại </a:t>
            </a:r>
            <a:r>
              <a:rPr lang="vi-VN" sz="2400" smtClean="0"/>
              <a:t>P</a:t>
            </a:r>
            <a:r>
              <a:rPr lang="en-US" sz="2400" smtClean="0"/>
              <a:t>YT </a:t>
            </a:r>
            <a:r>
              <a:rPr lang="vi-VN" sz="2400" smtClean="0"/>
              <a:t>Yên Dũng</a:t>
            </a:r>
            <a:r>
              <a:rPr lang="en-US" sz="2400" smtClean="0"/>
              <a:t>, PYT Lục nam</a:t>
            </a:r>
            <a:r>
              <a:rPr lang="vi-VN" sz="2400" smtClean="0"/>
              <a:t>. </a:t>
            </a:r>
            <a:r>
              <a:rPr lang="vi-VN" sz="2400"/>
              <a:t>Cụ thể là:</a:t>
            </a:r>
            <a:br>
              <a:rPr lang="vi-VN" sz="2400"/>
            </a:br>
            <a:r>
              <a:rPr lang="vi-VN" sz="2400"/>
              <a:t>- Hồ sơ yêu cầu, báo giá, thẩm định, phê duyệt… không thể hiện tính năng </a:t>
            </a:r>
            <a:r>
              <a:rPr lang="vi-VN" sz="2400" smtClean="0"/>
              <a:t>kỹ</a:t>
            </a:r>
            <a:r>
              <a:rPr lang="en-US" sz="2400" smtClean="0"/>
              <a:t> </a:t>
            </a:r>
            <a:r>
              <a:rPr lang="vi-VN" sz="2400" smtClean="0"/>
              <a:t>thuật</a:t>
            </a:r>
            <a:r>
              <a:rPr lang="vi-VN" sz="2400"/>
              <a:t>, xuất xứ của hàng hoá, vật tư.</a:t>
            </a:r>
            <a:br>
              <a:rPr lang="vi-VN" sz="2400"/>
            </a:br>
            <a:r>
              <a:rPr lang="vi-VN" sz="2400"/>
              <a:t>- Các báo giá thiếu ngày tháng báo giá</a:t>
            </a:r>
            <a:br>
              <a:rPr lang="vi-VN" sz="2400"/>
            </a:br>
            <a:r>
              <a:rPr lang="vi-VN" sz="2400"/>
              <a:t>- Quy trình mua sắm có nhiều vi phạm về trình tự thủ tục</a:t>
            </a:r>
            <a:br>
              <a:rPr lang="vi-VN" sz="2400"/>
            </a:br>
            <a:r>
              <a:rPr lang="vi-VN" sz="2400"/>
              <a:t>- Có dấu hiệu của việc thông thầu (hành vi </a:t>
            </a:r>
            <a:r>
              <a:rPr lang="vi-VN" sz="2400" i="1"/>
              <a:t>“Thỏa thuận để một hoặc </a:t>
            </a:r>
            <a:r>
              <a:rPr lang="vi-VN" sz="2400" i="1" smtClean="0"/>
              <a:t>nhiều</a:t>
            </a:r>
            <a:r>
              <a:rPr lang="en-US" sz="2400" i="1" smtClean="0"/>
              <a:t> </a:t>
            </a:r>
            <a:r>
              <a:rPr lang="vi-VN" sz="2400" i="1" smtClean="0"/>
              <a:t>bên </a:t>
            </a:r>
            <a:r>
              <a:rPr lang="vi-VN" sz="2400" i="1"/>
              <a:t>chuẩn bị hồ sơ dự thầu cho các bên tham dự thầu để một bên thắng thầu”</a:t>
            </a:r>
            <a:r>
              <a:rPr lang="vi-VN" sz="2400"/>
              <a:t>, </a:t>
            </a:r>
            <a:r>
              <a:rPr lang="vi-VN" sz="2400" smtClean="0"/>
              <a:t>vi</a:t>
            </a:r>
            <a:r>
              <a:rPr lang="en-US" sz="2400" smtClean="0"/>
              <a:t> </a:t>
            </a:r>
            <a:r>
              <a:rPr lang="vi-VN" sz="2400" smtClean="0"/>
              <a:t>phạm </a:t>
            </a:r>
            <a:r>
              <a:rPr lang="vi-VN" sz="2400"/>
              <a:t>quy định về “các hành vi bị nghiêm cấm trong đấu thầu” quy định tại điểm </a:t>
            </a:r>
            <a:r>
              <a:rPr lang="vi-VN" sz="2400" smtClean="0"/>
              <a:t>b</a:t>
            </a:r>
            <a:r>
              <a:rPr lang="en-US" sz="2400" smtClean="0"/>
              <a:t> </a:t>
            </a:r>
            <a:r>
              <a:rPr lang="vi-VN" sz="2400" smtClean="0"/>
              <a:t>khoản </a:t>
            </a:r>
            <a:r>
              <a:rPr lang="vi-VN" sz="2400"/>
              <a:t>3 Điều 89 Luật Đấu thầu). </a:t>
            </a:r>
            <a:r>
              <a:rPr lang="vi-VN" sz="2800"/>
              <a:t/>
            </a:r>
            <a:br>
              <a:rPr lang="vi-VN" sz="2800"/>
            </a:br>
            <a:r>
              <a:rPr lang="vi-VN" sz="2800"/>
              <a:t/>
            </a:r>
            <a:br>
              <a:rPr lang="vi-VN" sz="2800"/>
            </a:br>
            <a:endParaRPr lang="en-US" sz="2800"/>
          </a:p>
        </p:txBody>
      </p:sp>
      <p:sp>
        <p:nvSpPr>
          <p:cNvPr id="2" name="Title 1"/>
          <p:cNvSpPr>
            <a:spLocks noGrp="1"/>
          </p:cNvSpPr>
          <p:nvPr>
            <p:ph type="title"/>
          </p:nvPr>
        </p:nvSpPr>
        <p:spPr>
          <a:xfrm>
            <a:off x="166768" y="304800"/>
            <a:ext cx="8229600" cy="1447800"/>
          </a:xfrm>
        </p:spPr>
        <p:txBody>
          <a:bodyPr>
            <a:noAutofit/>
          </a:bodyPr>
          <a:lstStyle/>
          <a:p>
            <a:r>
              <a:rPr lang="en-US" sz="3200">
                <a:effectLst/>
              </a:rPr>
              <a:t>Những khuyết điểm, hạn chế</a:t>
            </a:r>
            <a:r>
              <a:rPr lang="vi-VN" sz="2400"/>
              <a:t/>
            </a:r>
            <a:br>
              <a:rPr lang="vi-VN" sz="2400"/>
            </a:br>
            <a:endParaRPr lang="en-US" sz="2600" dirty="0">
              <a:solidFill>
                <a:schemeClr val="tx1"/>
              </a:solidFill>
            </a:endParaRPr>
          </a:p>
        </p:txBody>
      </p:sp>
      <p:pic>
        <p:nvPicPr>
          <p:cNvPr id="4" name="Picture 1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84020" y="29227"/>
            <a:ext cx="1578769"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01836370"/>
      </p:ext>
    </p:extLst>
  </p:cSld>
  <p:clrMapOvr>
    <a:masterClrMapping/>
  </p:clrMapOvr>
  <p:transition spd="slow">
    <p:wip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172227"/>
            <a:ext cx="8534400" cy="5304773"/>
          </a:xfrm>
        </p:spPr>
        <p:txBody>
          <a:bodyPr>
            <a:noAutofit/>
          </a:bodyPr>
          <a:lstStyle/>
          <a:p>
            <a:pPr algn="just"/>
            <a:r>
              <a:rPr lang="en-US" sz="2600" b="1" smtClean="0"/>
              <a:t>3. Sai </a:t>
            </a:r>
            <a:r>
              <a:rPr lang="en-US" sz="2600" b="1"/>
              <a:t>phạm về kinh </a:t>
            </a:r>
            <a:r>
              <a:rPr lang="en-US" sz="2600" b="1" smtClean="0"/>
              <a:t>tế:</a:t>
            </a:r>
          </a:p>
          <a:p>
            <a:pPr algn="just"/>
            <a:r>
              <a:rPr lang="en-US" sz="2600" smtClean="0"/>
              <a:t>+ Sai phạm trong đánh giá HSDT, HSĐX </a:t>
            </a:r>
            <a:r>
              <a:rPr lang="vi-VN" sz="2600"/>
              <a:t>làm thiệt hại cho ngân sách nhà nước </a:t>
            </a:r>
            <a:r>
              <a:rPr lang="en-US" sz="2600" smtClean="0"/>
              <a:t>(CDC: </a:t>
            </a:r>
            <a:r>
              <a:rPr lang="vi-VN" sz="2600" smtClean="0"/>
              <a:t>104.970.000 đồng)</a:t>
            </a:r>
            <a:endParaRPr lang="en-US" sz="2600" smtClean="0"/>
          </a:p>
          <a:p>
            <a:pPr algn="just"/>
            <a:r>
              <a:rPr lang="en-US" sz="2600" smtClean="0"/>
              <a:t>+ Xuất xứ hàng hóa trong Hợp đồng, Biên </a:t>
            </a:r>
            <a:r>
              <a:rPr lang="en-US" sz="2600"/>
              <a:t>bản bàn giao hàng </a:t>
            </a:r>
            <a:r>
              <a:rPr lang="en-US" sz="2600" smtClean="0"/>
              <a:t>hóa và Biên bản nghiệm thu thanh </a:t>
            </a:r>
            <a:r>
              <a:rPr lang="en-US" sz="2600"/>
              <a:t>lý HĐ </a:t>
            </a:r>
            <a:r>
              <a:rPr lang="en-US" sz="2600" smtClean="0"/>
              <a:t>không giống nhau gây </a:t>
            </a:r>
            <a:r>
              <a:rPr lang="en-US" sz="2600"/>
              <a:t>thiệt </a:t>
            </a:r>
            <a:r>
              <a:rPr lang="en-US" sz="2600" smtClean="0"/>
              <a:t>hại </a:t>
            </a:r>
            <a:r>
              <a:rPr lang="vi-VN" sz="2600"/>
              <a:t>cho ngân sách nhà nước </a:t>
            </a:r>
            <a:r>
              <a:rPr lang="en-US" sz="2600" smtClean="0"/>
              <a:t>(CDC: 11.838.000 đồng).</a:t>
            </a:r>
          </a:p>
          <a:p>
            <a:pPr algn="just"/>
            <a:r>
              <a:rPr lang="en-US" sz="2600" smtClean="0"/>
              <a:t>+ </a:t>
            </a:r>
            <a:r>
              <a:rPr lang="vi-VN" sz="2600" smtClean="0"/>
              <a:t>Chênh</a:t>
            </a:r>
            <a:r>
              <a:rPr lang="en-US" sz="2600" smtClean="0"/>
              <a:t> </a:t>
            </a:r>
            <a:r>
              <a:rPr lang="vi-VN" sz="2600" smtClean="0"/>
              <a:t>lệch</a:t>
            </a:r>
            <a:r>
              <a:rPr lang="en-US" sz="2600" smtClean="0"/>
              <a:t> </a:t>
            </a:r>
            <a:r>
              <a:rPr lang="vi-VN" sz="2600" smtClean="0"/>
              <a:t>giá</a:t>
            </a:r>
            <a:r>
              <a:rPr lang="en-US" sz="2600" smtClean="0"/>
              <a:t> </a:t>
            </a:r>
            <a:r>
              <a:rPr lang="vi-VN" sz="2600" smtClean="0"/>
              <a:t>mua </a:t>
            </a:r>
            <a:r>
              <a:rPr lang="vi-VN" sz="2600"/>
              <a:t>so với đơn vị khác </a:t>
            </a:r>
            <a:r>
              <a:rPr lang="en-US" sz="2600" smtClean="0"/>
              <a:t>đối với cùng loại hàng tại </a:t>
            </a:r>
            <a:r>
              <a:rPr lang="vi-VN" sz="2600" smtClean="0"/>
              <a:t>cùng </a:t>
            </a:r>
            <a:r>
              <a:rPr lang="vi-VN" sz="2600"/>
              <a:t>thời </a:t>
            </a:r>
            <a:r>
              <a:rPr lang="vi-VN" sz="2600" smtClean="0"/>
              <a:t>điểm</a:t>
            </a:r>
            <a:r>
              <a:rPr lang="en-US" sz="2600" smtClean="0"/>
              <a:t> (</a:t>
            </a:r>
            <a:r>
              <a:rPr lang="vi-VN" sz="2600" smtClean="0"/>
              <a:t>Bệnh </a:t>
            </a:r>
            <a:r>
              <a:rPr lang="vi-VN" sz="2600"/>
              <a:t>viện </a:t>
            </a:r>
            <a:r>
              <a:rPr lang="vi-VN" sz="2600" smtClean="0"/>
              <a:t>Phổi</a:t>
            </a:r>
            <a:r>
              <a:rPr lang="en-US" sz="2600" smtClean="0"/>
              <a:t>:</a:t>
            </a:r>
            <a:r>
              <a:rPr lang="vi-VN" sz="2600" smtClean="0"/>
              <a:t> </a:t>
            </a:r>
            <a:r>
              <a:rPr lang="vi-VN" sz="2600"/>
              <a:t>30.738.000 </a:t>
            </a:r>
            <a:r>
              <a:rPr lang="vi-VN" sz="2600" smtClean="0"/>
              <a:t>đồng</a:t>
            </a:r>
            <a:r>
              <a:rPr lang="en-US" sz="2600" smtClean="0"/>
              <a:t>, TTYT Lục Nam </a:t>
            </a:r>
            <a:r>
              <a:rPr lang="vi-VN" sz="2600"/>
              <a:t>6.615.000 </a:t>
            </a:r>
            <a:r>
              <a:rPr lang="vi-VN" sz="2600" smtClean="0"/>
              <a:t>đồng</a:t>
            </a:r>
            <a:r>
              <a:rPr lang="en-US" sz="2600" smtClean="0"/>
              <a:t>)</a:t>
            </a:r>
          </a:p>
          <a:p>
            <a:pPr algn="just"/>
            <a:r>
              <a:rPr lang="en-US" sz="2600" smtClean="0"/>
              <a:t>             Thu hồi, nộp NSNN</a:t>
            </a:r>
            <a:endParaRPr lang="en-US" sz="2600"/>
          </a:p>
        </p:txBody>
      </p:sp>
      <p:sp>
        <p:nvSpPr>
          <p:cNvPr id="2" name="Title 1"/>
          <p:cNvSpPr>
            <a:spLocks noGrp="1"/>
          </p:cNvSpPr>
          <p:nvPr>
            <p:ph type="title"/>
          </p:nvPr>
        </p:nvSpPr>
        <p:spPr>
          <a:xfrm>
            <a:off x="166768" y="304800"/>
            <a:ext cx="8229600" cy="867427"/>
          </a:xfrm>
        </p:spPr>
        <p:txBody>
          <a:bodyPr>
            <a:noAutofit/>
          </a:bodyPr>
          <a:lstStyle/>
          <a:p>
            <a:r>
              <a:rPr lang="en-US" sz="3200">
                <a:effectLst/>
              </a:rPr>
              <a:t>Những khuyết điểm, hạn chế</a:t>
            </a:r>
            <a:r>
              <a:rPr lang="vi-VN" sz="2400"/>
              <a:t/>
            </a:r>
            <a:br>
              <a:rPr lang="vi-VN" sz="2400"/>
            </a:br>
            <a:endParaRPr lang="en-US" sz="2600" dirty="0">
              <a:solidFill>
                <a:schemeClr val="tx1"/>
              </a:solidFill>
            </a:endParaRPr>
          </a:p>
        </p:txBody>
      </p:sp>
      <p:pic>
        <p:nvPicPr>
          <p:cNvPr id="4" name="Picture 1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84020" y="29227"/>
            <a:ext cx="1578769"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ight Arrow 4"/>
          <p:cNvSpPr/>
          <p:nvPr/>
        </p:nvSpPr>
        <p:spPr>
          <a:xfrm flipV="1">
            <a:off x="1143000" y="5638800"/>
            <a:ext cx="533400"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6612200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600200"/>
            <a:ext cx="8534400" cy="4876800"/>
          </a:xfrm>
        </p:spPr>
        <p:txBody>
          <a:bodyPr>
            <a:noAutofit/>
          </a:bodyPr>
          <a:lstStyle/>
          <a:p>
            <a:pPr algn="just"/>
            <a:r>
              <a:rPr lang="en-US" sz="2600" smtClean="0"/>
              <a:t>1. Thực hiện nghiêm túc các nội dung của Kết luận thanh tra số 160/KL-TTr, 161-KL-TTr, 162/KL-TTr.</a:t>
            </a:r>
          </a:p>
          <a:p>
            <a:pPr algn="just"/>
            <a:r>
              <a:rPr lang="en-US" sz="2600" smtClean="0"/>
              <a:t>Phát huy các ưu điểm và khẩn trương khắc phục các tồn tại, hạn chế đã được chỉ ra. Chấp hành nghiêm túc các biện pháp xử lý về kinh tế và các biện pháp xử lý khác.</a:t>
            </a:r>
          </a:p>
          <a:p>
            <a:pPr algn="just"/>
            <a:r>
              <a:rPr lang="en-US" sz="2600" smtClean="0"/>
              <a:t>2. Chủ động trong xác định nhu cầu mua sắm, xây dựng danh mục, dự toán và tổ chức mua sắm theo đúng quy định nhằm cung cấp đầy đủ trang thiết bị, vật tư y tế, sinh phẩm, thuốc đáp ứng nhu cầu sử dụng.</a:t>
            </a:r>
            <a:endParaRPr lang="en-US" sz="2600"/>
          </a:p>
        </p:txBody>
      </p:sp>
      <p:sp>
        <p:nvSpPr>
          <p:cNvPr id="2" name="Title 1"/>
          <p:cNvSpPr>
            <a:spLocks noGrp="1"/>
          </p:cNvSpPr>
          <p:nvPr>
            <p:ph type="title"/>
          </p:nvPr>
        </p:nvSpPr>
        <p:spPr>
          <a:xfrm>
            <a:off x="166768" y="304800"/>
            <a:ext cx="8229600" cy="1447800"/>
          </a:xfrm>
        </p:spPr>
        <p:txBody>
          <a:bodyPr>
            <a:noAutofit/>
          </a:bodyPr>
          <a:lstStyle/>
          <a:p>
            <a:r>
              <a:rPr lang="en-US" sz="3200" smtClean="0">
                <a:effectLst/>
              </a:rPr>
              <a:t>III. Đề nghị</a:t>
            </a:r>
            <a:endParaRPr lang="en-US" sz="2600" dirty="0">
              <a:solidFill>
                <a:schemeClr val="tx1"/>
              </a:solidFill>
            </a:endParaRPr>
          </a:p>
        </p:txBody>
      </p:sp>
      <p:pic>
        <p:nvPicPr>
          <p:cNvPr id="4" name="Picture 1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84020" y="29227"/>
            <a:ext cx="1578769"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6586202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endParaRPr lang="en-US" sz="4000" i="1" dirty="0"/>
          </a:p>
          <a:p>
            <a:endParaRPr lang="en-US" sz="4000" i="1" dirty="0"/>
          </a:p>
          <a:p>
            <a:pPr algn="ctr">
              <a:buNone/>
            </a:pPr>
            <a:r>
              <a:rPr lang="vi-VN" sz="4000" i="1" dirty="0"/>
              <a:t>XIN TRÂN TRỌNG CẢM ƠN!</a:t>
            </a:r>
            <a:endParaRPr lang="en-US" sz="4000" i="1" dirty="0"/>
          </a:p>
          <a:p>
            <a:endParaRPr lang="en-US" sz="4000" i="1" dirty="0"/>
          </a:p>
          <a:p>
            <a:endParaRPr lang="en-US" sz="4000" i="1" dirty="0"/>
          </a:p>
        </p:txBody>
      </p:sp>
      <p:pic>
        <p:nvPicPr>
          <p:cNvPr id="3" name="Picture 1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467600" y="152400"/>
            <a:ext cx="1578769"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600200"/>
            <a:ext cx="8534400" cy="4876800"/>
          </a:xfrm>
        </p:spPr>
        <p:txBody>
          <a:bodyPr>
            <a:noAutofit/>
          </a:bodyPr>
          <a:lstStyle/>
          <a:p>
            <a:pPr marL="22860" lvl="0" indent="0" algn="just">
              <a:lnSpc>
                <a:spcPts val="3800"/>
              </a:lnSpc>
              <a:spcBef>
                <a:spcPts val="0"/>
              </a:spcBef>
              <a:buClrTx/>
              <a:buSzPct val="100000"/>
              <a:buNone/>
            </a:pPr>
            <a:r>
              <a:rPr lang="en-US" sz="2400" smtClean="0"/>
              <a:t>1. </a:t>
            </a:r>
            <a:r>
              <a:rPr lang="en-US" sz="2800"/>
              <a:t>Trung tâm Kiểm soát bệnh tật tỉnh</a:t>
            </a:r>
            <a:endParaRPr lang="en-US" sz="2800" smtClean="0"/>
          </a:p>
          <a:p>
            <a:pPr lvl="0" indent="-342900" algn="just">
              <a:lnSpc>
                <a:spcPts val="3800"/>
              </a:lnSpc>
              <a:spcBef>
                <a:spcPts val="0"/>
              </a:spcBef>
              <a:buClrTx/>
              <a:buSzPct val="100000"/>
              <a:buFontTx/>
              <a:buChar char="-"/>
            </a:pPr>
            <a:r>
              <a:rPr lang="en-US" sz="2800" smtClean="0"/>
              <a:t>Quyết định số 02/QĐ-TTr ngày 07/01/2022 của Thanh tra tỉnh</a:t>
            </a:r>
          </a:p>
          <a:p>
            <a:pPr indent="-342900" algn="just">
              <a:lnSpc>
                <a:spcPts val="3800"/>
              </a:lnSpc>
              <a:spcBef>
                <a:spcPts val="0"/>
              </a:spcBef>
              <a:buClrTx/>
              <a:buSzPct val="100000"/>
              <a:buFontTx/>
              <a:buChar char="-"/>
            </a:pPr>
            <a:r>
              <a:rPr lang="en-US" sz="2800"/>
              <a:t>Kết luận thanh tra số 160/KL-TTr ngày 29/4/2022 về việc mua sắm trang thiết bị, vật </a:t>
            </a:r>
            <a:r>
              <a:rPr lang="en-US" sz="2800" smtClean="0"/>
              <a:t>tư </a:t>
            </a:r>
            <a:r>
              <a:rPr lang="en-US" sz="2800"/>
              <a:t>y tế, sinh phẩm, Kit xét nghiệm, vacxin, thuốc phòng, chống dịch Covid-19 đối với Trung tâm Kiểm soát bệnh tật tỉnh Bắc Giang</a:t>
            </a:r>
          </a:p>
          <a:p>
            <a:pPr marL="387350" lvl="0" indent="-342900">
              <a:lnSpc>
                <a:spcPct val="200000"/>
              </a:lnSpc>
              <a:spcBef>
                <a:spcPts val="0"/>
              </a:spcBef>
              <a:buClrTx/>
              <a:buSzPct val="100000"/>
              <a:buFontTx/>
              <a:buChar char="-"/>
            </a:pPr>
            <a:endParaRPr lang="en-US" sz="2800" b="1" cap="small" dirty="0"/>
          </a:p>
        </p:txBody>
      </p:sp>
      <p:sp>
        <p:nvSpPr>
          <p:cNvPr id="2" name="Title 1"/>
          <p:cNvSpPr>
            <a:spLocks noGrp="1"/>
          </p:cNvSpPr>
          <p:nvPr>
            <p:ph type="title"/>
          </p:nvPr>
        </p:nvSpPr>
        <p:spPr>
          <a:xfrm>
            <a:off x="228600" y="228600"/>
            <a:ext cx="8229600" cy="1143000"/>
          </a:xfrm>
        </p:spPr>
        <p:txBody>
          <a:bodyPr>
            <a:noAutofit/>
          </a:bodyPr>
          <a:lstStyle/>
          <a:p>
            <a:r>
              <a:rPr lang="en-US" sz="2800" smtClean="0">
                <a:solidFill>
                  <a:schemeClr val="tx1"/>
                </a:solidFill>
              </a:rPr>
              <a:t>I. Nội dung, đối tượng thanh tra</a:t>
            </a:r>
            <a:endParaRPr lang="en-US" sz="2800" dirty="0">
              <a:solidFill>
                <a:schemeClr val="tx1"/>
              </a:solidFill>
            </a:endParaRPr>
          </a:p>
        </p:txBody>
      </p:sp>
      <p:pic>
        <p:nvPicPr>
          <p:cNvPr id="4" name="Picture 1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65231" y="29227"/>
            <a:ext cx="1578769"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38912770"/>
      </p:ext>
    </p:extLst>
  </p:cSld>
  <p:clrMapOvr>
    <a:masterClrMapping/>
  </p:clrMapOvr>
  <p:transition spd="slow">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600200"/>
            <a:ext cx="8534400" cy="4876800"/>
          </a:xfrm>
        </p:spPr>
        <p:txBody>
          <a:bodyPr>
            <a:noAutofit/>
          </a:bodyPr>
          <a:lstStyle/>
          <a:p>
            <a:pPr marL="22860" lvl="0" indent="0" algn="just">
              <a:lnSpc>
                <a:spcPts val="4000"/>
              </a:lnSpc>
              <a:spcBef>
                <a:spcPts val="0"/>
              </a:spcBef>
              <a:buClrTx/>
              <a:buSzPct val="100000"/>
              <a:buNone/>
            </a:pPr>
            <a:r>
              <a:rPr lang="en-US" sz="2800" smtClean="0"/>
              <a:t>2. TTYT và </a:t>
            </a:r>
            <a:r>
              <a:rPr lang="en-US" sz="2800"/>
              <a:t>Phòng Y </a:t>
            </a:r>
            <a:r>
              <a:rPr lang="en-US" sz="2800" smtClean="0"/>
              <a:t>tế các </a:t>
            </a:r>
            <a:r>
              <a:rPr lang="en-US" sz="2800"/>
              <a:t>huyện: Tân Yên, Yên Dũng, Lạng Giang</a:t>
            </a:r>
            <a:endParaRPr lang="en-US" sz="2800" smtClean="0"/>
          </a:p>
          <a:p>
            <a:pPr lvl="0" indent="-342900" algn="just">
              <a:lnSpc>
                <a:spcPts val="4000"/>
              </a:lnSpc>
              <a:spcBef>
                <a:spcPts val="0"/>
              </a:spcBef>
              <a:buClrTx/>
              <a:buSzPct val="100000"/>
              <a:buFontTx/>
              <a:buChar char="-"/>
            </a:pPr>
            <a:r>
              <a:rPr lang="en-US" sz="2800" smtClean="0"/>
              <a:t>Quyết </a:t>
            </a:r>
            <a:r>
              <a:rPr lang="en-US" sz="2800"/>
              <a:t>định số 11/QĐ-TTr ngày 19/01/2022, Quyết định số 17/QĐ-TTr ngày </a:t>
            </a:r>
            <a:r>
              <a:rPr lang="en-US" sz="2800" smtClean="0"/>
              <a:t>21/01/2022 của Thanh tra tỉnh</a:t>
            </a:r>
          </a:p>
          <a:p>
            <a:pPr indent="-342900" algn="just">
              <a:lnSpc>
                <a:spcPts val="4000"/>
              </a:lnSpc>
              <a:spcBef>
                <a:spcPts val="0"/>
              </a:spcBef>
              <a:buClrTx/>
              <a:buSzPct val="100000"/>
              <a:buFontTx/>
              <a:buChar char="-"/>
            </a:pPr>
            <a:r>
              <a:rPr lang="en-US" sz="2800"/>
              <a:t>Kết luận thanh tra số 161/KL-TTr ngày </a:t>
            </a:r>
            <a:r>
              <a:rPr lang="en-US" sz="2800" smtClean="0"/>
              <a:t>29/4/2022</a:t>
            </a:r>
            <a:endParaRPr lang="en-US" sz="2800" b="1" cap="small" dirty="0"/>
          </a:p>
        </p:txBody>
      </p:sp>
      <p:sp>
        <p:nvSpPr>
          <p:cNvPr id="2" name="Title 1"/>
          <p:cNvSpPr>
            <a:spLocks noGrp="1"/>
          </p:cNvSpPr>
          <p:nvPr>
            <p:ph type="title"/>
          </p:nvPr>
        </p:nvSpPr>
        <p:spPr>
          <a:xfrm>
            <a:off x="228600" y="228600"/>
            <a:ext cx="8229600" cy="1447800"/>
          </a:xfrm>
        </p:spPr>
        <p:txBody>
          <a:bodyPr>
            <a:noAutofit/>
          </a:bodyPr>
          <a:lstStyle/>
          <a:p>
            <a:r>
              <a:rPr lang="en-US" sz="2400">
                <a:solidFill>
                  <a:schemeClr val="tx1"/>
                </a:solidFill>
              </a:rPr>
              <a:t>I. Nội dung, đối tượng thanh tra</a:t>
            </a:r>
            <a:endParaRPr lang="en-US" sz="2600" dirty="0">
              <a:solidFill>
                <a:schemeClr val="tx1"/>
              </a:solidFill>
            </a:endParaRPr>
          </a:p>
        </p:txBody>
      </p:sp>
      <p:pic>
        <p:nvPicPr>
          <p:cNvPr id="4" name="Picture 1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84020" y="29227"/>
            <a:ext cx="1578769"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23827104"/>
      </p:ext>
    </p:extLst>
  </p:cSld>
  <p:clrMapOvr>
    <a:masterClrMapping/>
  </p:clrMapOvr>
  <p:transition spd="slow">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600200"/>
            <a:ext cx="8534400" cy="4876800"/>
          </a:xfrm>
        </p:spPr>
        <p:txBody>
          <a:bodyPr>
            <a:noAutofit/>
          </a:bodyPr>
          <a:lstStyle/>
          <a:p>
            <a:pPr marL="22860" lvl="0" indent="0" algn="just">
              <a:lnSpc>
                <a:spcPts val="4000"/>
              </a:lnSpc>
              <a:spcBef>
                <a:spcPts val="0"/>
              </a:spcBef>
              <a:buClrTx/>
              <a:buSzPct val="100000"/>
              <a:buNone/>
            </a:pPr>
            <a:r>
              <a:rPr lang="en-US" sz="2800" smtClean="0"/>
              <a:t>3. </a:t>
            </a:r>
            <a:r>
              <a:rPr lang="en-US" sz="2800"/>
              <a:t>C</a:t>
            </a:r>
            <a:r>
              <a:rPr lang="vi-VN" sz="2800"/>
              <a:t>ác bệnh viện</a:t>
            </a:r>
            <a:r>
              <a:rPr lang="en-US" sz="2800"/>
              <a:t> </a:t>
            </a:r>
            <a:r>
              <a:rPr lang="vi-VN" sz="2800"/>
              <a:t>đa khoa tuyến tỉnh; Trung tâm Y tế </a:t>
            </a:r>
            <a:r>
              <a:rPr lang="en-US" sz="2800" smtClean="0"/>
              <a:t>v</a:t>
            </a:r>
            <a:r>
              <a:rPr lang="vi-VN" sz="2800"/>
              <a:t>à Phòng Y tế các huyện, thành phố </a:t>
            </a:r>
            <a:endParaRPr lang="en-US" sz="2800" smtClean="0"/>
          </a:p>
          <a:p>
            <a:pPr lvl="0" indent="-342900" algn="just">
              <a:lnSpc>
                <a:spcPts val="4000"/>
              </a:lnSpc>
              <a:spcBef>
                <a:spcPts val="0"/>
              </a:spcBef>
              <a:buClrTx/>
              <a:buSzPct val="100000"/>
              <a:buFontTx/>
              <a:buChar char="-"/>
            </a:pPr>
            <a:r>
              <a:rPr lang="en-US" sz="2800" smtClean="0"/>
              <a:t>Quyết </a:t>
            </a:r>
            <a:r>
              <a:rPr lang="en-US" sz="2800"/>
              <a:t>định số </a:t>
            </a:r>
            <a:r>
              <a:rPr lang="en-US" sz="2800" smtClean="0"/>
              <a:t>20/QĐ-TTr </a:t>
            </a:r>
            <a:r>
              <a:rPr lang="en-US" sz="2800"/>
              <a:t>ngày </a:t>
            </a:r>
            <a:r>
              <a:rPr lang="en-US" sz="2800" smtClean="0"/>
              <a:t>25/01/2022 của Thanh tra tỉnh. Đối tượng thanh tra gồm: 18 đơn vị (trong đó có 08 BV tuyến tỉnh; 07 TTYT các huyện, TP; 02 PYT; VP UBND huyện Lục Nam)</a:t>
            </a:r>
          </a:p>
          <a:p>
            <a:pPr indent="-342900" algn="just">
              <a:lnSpc>
                <a:spcPts val="4000"/>
              </a:lnSpc>
              <a:spcBef>
                <a:spcPts val="0"/>
              </a:spcBef>
              <a:buClrTx/>
              <a:buSzPct val="100000"/>
              <a:buFontTx/>
              <a:buChar char="-"/>
            </a:pPr>
            <a:r>
              <a:rPr lang="en-US" sz="2800"/>
              <a:t>Kết luận thanh tra số </a:t>
            </a:r>
            <a:r>
              <a:rPr lang="en-US" sz="2800" smtClean="0"/>
              <a:t>162/KL-TTr </a:t>
            </a:r>
            <a:r>
              <a:rPr lang="en-US" sz="2800"/>
              <a:t>ngày </a:t>
            </a:r>
            <a:r>
              <a:rPr lang="en-US" sz="2800" smtClean="0"/>
              <a:t>29/4/2022</a:t>
            </a:r>
            <a:endParaRPr lang="en-US" sz="2800" b="1" cap="small" dirty="0"/>
          </a:p>
        </p:txBody>
      </p:sp>
      <p:sp>
        <p:nvSpPr>
          <p:cNvPr id="2" name="Title 1"/>
          <p:cNvSpPr>
            <a:spLocks noGrp="1"/>
          </p:cNvSpPr>
          <p:nvPr>
            <p:ph type="title"/>
          </p:nvPr>
        </p:nvSpPr>
        <p:spPr>
          <a:xfrm>
            <a:off x="166768" y="304800"/>
            <a:ext cx="8229600" cy="1447800"/>
          </a:xfrm>
        </p:spPr>
        <p:txBody>
          <a:bodyPr>
            <a:noAutofit/>
          </a:bodyPr>
          <a:lstStyle/>
          <a:p>
            <a:r>
              <a:rPr lang="en-US" sz="2400" smtClean="0">
                <a:solidFill>
                  <a:schemeClr val="tx1"/>
                </a:solidFill>
              </a:rPr>
              <a:t>I</a:t>
            </a:r>
            <a:r>
              <a:rPr lang="en-US" sz="2400">
                <a:solidFill>
                  <a:schemeClr val="tx1"/>
                </a:solidFill>
              </a:rPr>
              <a:t>. Nội dung, đối tượng thanh tra</a:t>
            </a:r>
            <a:endParaRPr lang="en-US" sz="2600" dirty="0">
              <a:solidFill>
                <a:schemeClr val="tx1"/>
              </a:solidFill>
            </a:endParaRPr>
          </a:p>
        </p:txBody>
      </p:sp>
      <p:pic>
        <p:nvPicPr>
          <p:cNvPr id="4" name="Picture 1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84020" y="29227"/>
            <a:ext cx="1578769"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92236380"/>
      </p:ext>
    </p:extLst>
  </p:cSld>
  <p:clrMapOvr>
    <a:masterClrMapping/>
  </p:clrMapOvr>
  <p:transition spd="slow">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600200"/>
            <a:ext cx="8534400" cy="4876800"/>
          </a:xfrm>
        </p:spPr>
        <p:txBody>
          <a:bodyPr>
            <a:noAutofit/>
          </a:bodyPr>
          <a:lstStyle/>
          <a:p>
            <a:pPr lvl="0" indent="-342900" algn="just">
              <a:lnSpc>
                <a:spcPct val="200000"/>
              </a:lnSpc>
              <a:spcBef>
                <a:spcPts val="0"/>
              </a:spcBef>
              <a:buClrTx/>
              <a:buSzPct val="100000"/>
              <a:buFontTx/>
              <a:buChar char="-"/>
            </a:pPr>
            <a:r>
              <a:rPr lang="en-US" sz="2800"/>
              <a:t>Số lượng gói </a:t>
            </a:r>
            <a:r>
              <a:rPr lang="en-US" sz="2800" smtClean="0"/>
              <a:t>thầu đã thực hiện: 798 gói thầu</a:t>
            </a:r>
          </a:p>
          <a:p>
            <a:pPr lvl="0" indent="-342900" algn="just">
              <a:lnSpc>
                <a:spcPct val="200000"/>
              </a:lnSpc>
              <a:spcBef>
                <a:spcPts val="0"/>
              </a:spcBef>
              <a:buClrTx/>
              <a:buSzPct val="100000"/>
              <a:buFontTx/>
              <a:buChar char="-"/>
            </a:pPr>
            <a:r>
              <a:rPr lang="en-US" sz="2800" smtClean="0"/>
              <a:t>Tổng giá trị dự toán: 698.631 triệu đồng.</a:t>
            </a:r>
          </a:p>
          <a:p>
            <a:pPr lvl="0" indent="-342900" algn="just">
              <a:lnSpc>
                <a:spcPct val="200000"/>
              </a:lnSpc>
              <a:spcBef>
                <a:spcPts val="0"/>
              </a:spcBef>
              <a:buClrTx/>
              <a:buSzPct val="100000"/>
              <a:buFontTx/>
              <a:buChar char="-"/>
            </a:pPr>
            <a:r>
              <a:rPr lang="en-US" sz="2800" smtClean="0"/>
              <a:t>Giá trị trúng thầu: 679.357 triệu đồng</a:t>
            </a:r>
          </a:p>
          <a:p>
            <a:pPr lvl="0" indent="-342900" algn="just">
              <a:lnSpc>
                <a:spcPct val="200000"/>
              </a:lnSpc>
              <a:spcBef>
                <a:spcPts val="0"/>
              </a:spcBef>
              <a:buClrTx/>
              <a:buSzPct val="100000"/>
              <a:buFontTx/>
              <a:buChar char="-"/>
            </a:pPr>
            <a:r>
              <a:rPr lang="en-US" sz="2800" smtClean="0"/>
              <a:t>Số lượng gói thầu thanh tra trực tiếp: 566 gói thầu; giá trị: 338.372 triệu đồng.</a:t>
            </a:r>
            <a:endParaRPr lang="en-US" sz="2800"/>
          </a:p>
        </p:txBody>
      </p:sp>
      <p:sp>
        <p:nvSpPr>
          <p:cNvPr id="2" name="Title 1"/>
          <p:cNvSpPr>
            <a:spLocks noGrp="1"/>
          </p:cNvSpPr>
          <p:nvPr>
            <p:ph type="title"/>
          </p:nvPr>
        </p:nvSpPr>
        <p:spPr>
          <a:xfrm>
            <a:off x="166768" y="304800"/>
            <a:ext cx="8229600" cy="1447800"/>
          </a:xfrm>
        </p:spPr>
        <p:txBody>
          <a:bodyPr>
            <a:noAutofit/>
          </a:bodyPr>
          <a:lstStyle/>
          <a:p>
            <a:r>
              <a:rPr lang="en-US" smtClean="0">
                <a:effectLst/>
              </a:rPr>
              <a:t>Số lượng gói thầu các đơn vị đã thực hiện</a:t>
            </a:r>
            <a:br>
              <a:rPr lang="en-US" smtClean="0">
                <a:effectLst/>
              </a:rPr>
            </a:br>
            <a:r>
              <a:rPr lang="en-US" smtClean="0">
                <a:effectLst/>
              </a:rPr>
              <a:t>từ 01/01/2020 đến 31/12/2021</a:t>
            </a:r>
            <a:r>
              <a:rPr lang="vi-VN" sz="2400"/>
              <a:t/>
            </a:r>
            <a:br>
              <a:rPr lang="vi-VN" sz="2400"/>
            </a:br>
            <a:endParaRPr lang="en-US" sz="2600" dirty="0">
              <a:solidFill>
                <a:schemeClr val="tx1"/>
              </a:solidFill>
            </a:endParaRPr>
          </a:p>
        </p:txBody>
      </p:sp>
      <p:pic>
        <p:nvPicPr>
          <p:cNvPr id="4" name="Picture 1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84020" y="29227"/>
            <a:ext cx="1578769"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75618539"/>
      </p:ext>
    </p:extLst>
  </p:cSld>
  <p:clrMapOvr>
    <a:masterClrMapping/>
  </p:clrMapOvr>
  <p:transition spd="slow">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600200"/>
            <a:ext cx="8534400" cy="4876800"/>
          </a:xfrm>
        </p:spPr>
        <p:txBody>
          <a:bodyPr>
            <a:noAutofit/>
          </a:bodyPr>
          <a:lstStyle/>
          <a:p>
            <a:pPr algn="just"/>
            <a:r>
              <a:rPr lang="vi-VN" sz="2800" b="1"/>
              <a:t>Ư</a:t>
            </a:r>
            <a:r>
              <a:rPr lang="en-US" sz="2800" b="1"/>
              <a:t>u </a:t>
            </a:r>
            <a:r>
              <a:rPr lang="en-US" sz="2800" b="1" smtClean="0"/>
              <a:t>điểm:</a:t>
            </a:r>
          </a:p>
          <a:p>
            <a:pPr algn="just"/>
            <a:r>
              <a:rPr lang="en-US" sz="2800" smtClean="0"/>
              <a:t>- </a:t>
            </a:r>
            <a:r>
              <a:rPr lang="vi-VN" sz="2800"/>
              <a:t>Về cơ bản, việc mua sắm của các đơn vị được thực hiện đảm trình tự thủ </a:t>
            </a:r>
            <a:r>
              <a:rPr lang="vi-VN" sz="2800" smtClean="0"/>
              <a:t>tục</a:t>
            </a:r>
            <a:r>
              <a:rPr lang="en-US" sz="2800" smtClean="0"/>
              <a:t> </a:t>
            </a:r>
            <a:r>
              <a:rPr lang="vi-VN" sz="2800" smtClean="0"/>
              <a:t>theo </a:t>
            </a:r>
            <a:r>
              <a:rPr lang="vi-VN" sz="2800"/>
              <a:t>quy định của Luật đấu thầu năm 2013 và các văn bản hướng dẫn liên </a:t>
            </a:r>
            <a:r>
              <a:rPr lang="vi-VN" sz="2800" smtClean="0"/>
              <a:t>quan</a:t>
            </a:r>
            <a:r>
              <a:rPr lang="en-US" sz="2800" smtClean="0"/>
              <a:t>.</a:t>
            </a:r>
          </a:p>
          <a:p>
            <a:pPr algn="just"/>
            <a:r>
              <a:rPr lang="en-US" sz="2800" smtClean="0"/>
              <a:t>- </a:t>
            </a:r>
            <a:r>
              <a:rPr lang="vi-VN" sz="2800"/>
              <a:t>Một số gói thầu có tỷ lệ giảm giá tương đối lớn so với giá dự </a:t>
            </a:r>
            <a:r>
              <a:rPr lang="vi-VN" sz="2800" smtClean="0"/>
              <a:t>toán</a:t>
            </a:r>
            <a:endParaRPr lang="en-US" sz="2800" smtClean="0"/>
          </a:p>
          <a:p>
            <a:pPr algn="just"/>
            <a:r>
              <a:rPr lang="en-US" sz="2800" smtClean="0"/>
              <a:t>- </a:t>
            </a:r>
            <a:r>
              <a:rPr lang="vi-VN" sz="2800"/>
              <a:t>Một số đơn vị, các gói thầu được thanh tra cơ bản chưa phát hiện ra lỗi </a:t>
            </a:r>
            <a:r>
              <a:rPr lang="vi-VN" sz="2800" smtClean="0"/>
              <a:t>lớn</a:t>
            </a:r>
            <a:endParaRPr lang="en-US" sz="2800" smtClean="0"/>
          </a:p>
          <a:p>
            <a:pPr algn="just"/>
            <a:r>
              <a:rPr lang="vi-VN" sz="2800" smtClean="0"/>
              <a:t> </a:t>
            </a:r>
            <a:r>
              <a:rPr lang="vi-VN" sz="2800"/>
              <a:t/>
            </a:r>
            <a:br>
              <a:rPr lang="vi-VN" sz="2800"/>
            </a:br>
            <a:endParaRPr lang="en-US" sz="2800" smtClean="0"/>
          </a:p>
        </p:txBody>
      </p:sp>
      <p:sp>
        <p:nvSpPr>
          <p:cNvPr id="2" name="Title 1"/>
          <p:cNvSpPr>
            <a:spLocks noGrp="1"/>
          </p:cNvSpPr>
          <p:nvPr>
            <p:ph type="title"/>
          </p:nvPr>
        </p:nvSpPr>
        <p:spPr>
          <a:xfrm>
            <a:off x="166768" y="304800"/>
            <a:ext cx="8229600" cy="1447800"/>
          </a:xfrm>
        </p:spPr>
        <p:txBody>
          <a:bodyPr>
            <a:noAutofit/>
          </a:bodyPr>
          <a:lstStyle/>
          <a:p>
            <a:r>
              <a:rPr lang="en-US" sz="2600" smtClean="0">
                <a:solidFill>
                  <a:schemeClr val="tx1"/>
                </a:solidFill>
              </a:rPr>
              <a:t>II. Kết quả thanh tra</a:t>
            </a:r>
            <a:endParaRPr lang="en-US" sz="2600" dirty="0">
              <a:solidFill>
                <a:schemeClr val="tx1"/>
              </a:solidFill>
            </a:endParaRPr>
          </a:p>
        </p:txBody>
      </p:sp>
      <p:pic>
        <p:nvPicPr>
          <p:cNvPr id="4" name="Picture 1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84020" y="29227"/>
            <a:ext cx="1578769"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28711399"/>
      </p:ext>
    </p:extLst>
  </p:cSld>
  <p:clrMapOvr>
    <a:masterClrMapping/>
  </p:clrMapOvr>
  <p:transition spd="slow">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600200"/>
            <a:ext cx="8534400" cy="4876800"/>
          </a:xfrm>
        </p:spPr>
        <p:txBody>
          <a:bodyPr>
            <a:noAutofit/>
          </a:bodyPr>
          <a:lstStyle/>
          <a:p>
            <a:pPr algn="just"/>
            <a:r>
              <a:rPr lang="en-US" sz="2800" b="1" smtClean="0"/>
              <a:t>1. Sắp xếp tài liệu:</a:t>
            </a:r>
          </a:p>
          <a:p>
            <a:pPr algn="just"/>
            <a:r>
              <a:rPr lang="en-US" sz="2800" smtClean="0"/>
              <a:t>- </a:t>
            </a:r>
            <a:r>
              <a:rPr lang="en-US" sz="2800"/>
              <a:t>Tài liệu làm căn cứ xác định số lượng, chủng loại vật tư, TTBYT để đề xuất nhu cầu sử dụng và mua sắm không được kẹp chung vào các gói thầu mà </a:t>
            </a:r>
            <a:r>
              <a:rPr lang="en-US" sz="2800" smtClean="0"/>
              <a:t>được đóng </a:t>
            </a:r>
            <a:r>
              <a:rPr lang="en-US" sz="2800"/>
              <a:t>thành tập tài liệu riêng, không </a:t>
            </a:r>
            <a:r>
              <a:rPr lang="en-US" sz="2800" smtClean="0"/>
              <a:t>thuận </a:t>
            </a:r>
            <a:r>
              <a:rPr lang="en-US" sz="2800"/>
              <a:t>tiện cho việc kiểm tra, đối chiếu</a:t>
            </a:r>
            <a:r>
              <a:rPr lang="en-US" sz="2800" smtClean="0"/>
              <a:t>.</a:t>
            </a:r>
          </a:p>
          <a:p>
            <a:pPr algn="just"/>
            <a:r>
              <a:rPr lang="en-US" sz="2800" smtClean="0"/>
              <a:t>- </a:t>
            </a:r>
            <a:r>
              <a:rPr lang="en-US" sz="2800"/>
              <a:t>Một số mặt hàng thiếu hồ sơ tài liệu chứng minh nguồn gốc xuất xứ; thiếu giấy chứng nhận chất lượng sản phẩm; thiếu tờ khai hải quan.</a:t>
            </a:r>
          </a:p>
          <a:p>
            <a:pPr algn="just"/>
            <a:endParaRPr lang="en-US" sz="2800"/>
          </a:p>
        </p:txBody>
      </p:sp>
      <p:sp>
        <p:nvSpPr>
          <p:cNvPr id="2" name="Title 1"/>
          <p:cNvSpPr>
            <a:spLocks noGrp="1"/>
          </p:cNvSpPr>
          <p:nvPr>
            <p:ph type="title"/>
          </p:nvPr>
        </p:nvSpPr>
        <p:spPr>
          <a:xfrm>
            <a:off x="166768" y="304800"/>
            <a:ext cx="8229600" cy="1447800"/>
          </a:xfrm>
        </p:spPr>
        <p:txBody>
          <a:bodyPr>
            <a:noAutofit/>
          </a:bodyPr>
          <a:lstStyle/>
          <a:p>
            <a:r>
              <a:rPr lang="en-US" sz="3200">
                <a:effectLst/>
              </a:rPr>
              <a:t>Những khuyết điểm, hạn chế</a:t>
            </a:r>
            <a:r>
              <a:rPr lang="vi-VN" sz="2400"/>
              <a:t/>
            </a:r>
            <a:br>
              <a:rPr lang="vi-VN" sz="2400"/>
            </a:br>
            <a:endParaRPr lang="en-US" sz="2600" dirty="0">
              <a:solidFill>
                <a:schemeClr val="tx1"/>
              </a:solidFill>
            </a:endParaRPr>
          </a:p>
        </p:txBody>
      </p:sp>
      <p:pic>
        <p:nvPicPr>
          <p:cNvPr id="4" name="Picture 1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84020" y="29227"/>
            <a:ext cx="1578769"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79190575"/>
      </p:ext>
    </p:extLst>
  </p:cSld>
  <p:clrMapOvr>
    <a:masterClrMapping/>
  </p:clrMapOvr>
  <p:transition spd="slow">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600200"/>
            <a:ext cx="8534400" cy="4876800"/>
          </a:xfrm>
        </p:spPr>
        <p:txBody>
          <a:bodyPr>
            <a:noAutofit/>
          </a:bodyPr>
          <a:lstStyle/>
          <a:p>
            <a:pPr algn="just"/>
            <a:r>
              <a:rPr lang="en-US" sz="3000" smtClean="0"/>
              <a:t>- Tài </a:t>
            </a:r>
            <a:r>
              <a:rPr lang="en-US" sz="3000"/>
              <a:t>liệu đơn vị cung cấp cho Đoàn Thanh tra được sắp xếp không theo một trật tự nhất định, không khoa học. Nhiều tài liệu trùng lắp nhau nhưng lại thiếu các tài liệu khác có liên quan và cần phải có trong hồ sơ thầu mua sắm.</a:t>
            </a:r>
          </a:p>
          <a:p>
            <a:pPr algn="just"/>
            <a:endParaRPr lang="en-US" sz="2800"/>
          </a:p>
        </p:txBody>
      </p:sp>
      <p:sp>
        <p:nvSpPr>
          <p:cNvPr id="2" name="Title 1"/>
          <p:cNvSpPr>
            <a:spLocks noGrp="1"/>
          </p:cNvSpPr>
          <p:nvPr>
            <p:ph type="title"/>
          </p:nvPr>
        </p:nvSpPr>
        <p:spPr>
          <a:xfrm>
            <a:off x="166768" y="304800"/>
            <a:ext cx="8229600" cy="1447800"/>
          </a:xfrm>
        </p:spPr>
        <p:txBody>
          <a:bodyPr>
            <a:noAutofit/>
          </a:bodyPr>
          <a:lstStyle/>
          <a:p>
            <a:r>
              <a:rPr lang="en-US" sz="3200">
                <a:effectLst/>
              </a:rPr>
              <a:t>Những khuyết điểm, hạn chế</a:t>
            </a:r>
            <a:r>
              <a:rPr lang="vi-VN" sz="2400"/>
              <a:t/>
            </a:r>
            <a:br>
              <a:rPr lang="vi-VN" sz="2400"/>
            </a:br>
            <a:endParaRPr lang="en-US" sz="2600" dirty="0">
              <a:solidFill>
                <a:schemeClr val="tx1"/>
              </a:solidFill>
            </a:endParaRPr>
          </a:p>
        </p:txBody>
      </p:sp>
      <p:pic>
        <p:nvPicPr>
          <p:cNvPr id="4" name="Picture 1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84020" y="29227"/>
            <a:ext cx="1578769"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61763970"/>
      </p:ext>
    </p:extLst>
  </p:cSld>
  <p:clrMapOvr>
    <a:masterClrMapping/>
  </p:clrMapOvr>
  <p:transition spd="slow">
    <p:wip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600200"/>
            <a:ext cx="8534400" cy="4876800"/>
          </a:xfrm>
        </p:spPr>
        <p:txBody>
          <a:bodyPr>
            <a:noAutofit/>
          </a:bodyPr>
          <a:lstStyle/>
          <a:p>
            <a:pPr algn="just"/>
            <a:r>
              <a:rPr lang="en-US" sz="2800" b="1" smtClean="0"/>
              <a:t>2. Sai </a:t>
            </a:r>
            <a:r>
              <a:rPr lang="en-US" sz="2800" b="1"/>
              <a:t>phạm về trình tự thủ </a:t>
            </a:r>
            <a:r>
              <a:rPr lang="en-US" sz="2800" b="1" smtClean="0"/>
              <a:t>tục </a:t>
            </a:r>
            <a:r>
              <a:rPr lang="en-US" sz="2800" smtClean="0"/>
              <a:t>(179 gói thầu). Các </a:t>
            </a:r>
            <a:r>
              <a:rPr lang="en-US" sz="2800"/>
              <a:t>hành vi vi phạm chủ yếu là</a:t>
            </a:r>
            <a:r>
              <a:rPr lang="en-US" sz="2800" smtClean="0"/>
              <a:t>:</a:t>
            </a:r>
          </a:p>
          <a:p>
            <a:r>
              <a:rPr lang="en-US" sz="2800" smtClean="0"/>
              <a:t>Vi </a:t>
            </a:r>
            <a:r>
              <a:rPr lang="en-US" sz="2800"/>
              <a:t>phạm về căn cứ xác định giá dự toán; Vi </a:t>
            </a:r>
            <a:r>
              <a:rPr lang="en-US" sz="2800" smtClean="0"/>
              <a:t>phạm </a:t>
            </a:r>
            <a:r>
              <a:rPr lang="en-US" sz="2800"/>
              <a:t>về thẩm định giá (thuê đơn vị tư vấn thẩm định giá nhưng văn bản đề nghị vẫn ghi giá của hàng hóa đề nghị </a:t>
            </a:r>
            <a:r>
              <a:rPr lang="en-US" sz="2800" smtClean="0"/>
              <a:t>thẩm định </a:t>
            </a:r>
            <a:r>
              <a:rPr lang="en-US" sz="2800"/>
              <a:t>giá); Vi phạm trong kế hoạch đấu thầu, lập, đánh giá HSDT; Không công khai kế hoạch, kết quả LCNT; Vi phạm về hồ sơ, tài liệu chứng nhận xuất xứ</a:t>
            </a:r>
            <a:r>
              <a:rPr lang="en-US" sz="2800" smtClean="0"/>
              <a:t>,... </a:t>
            </a:r>
            <a:endParaRPr lang="en-US" sz="2800"/>
          </a:p>
        </p:txBody>
      </p:sp>
      <p:sp>
        <p:nvSpPr>
          <p:cNvPr id="2" name="Title 1"/>
          <p:cNvSpPr>
            <a:spLocks noGrp="1"/>
          </p:cNvSpPr>
          <p:nvPr>
            <p:ph type="title"/>
          </p:nvPr>
        </p:nvSpPr>
        <p:spPr>
          <a:xfrm>
            <a:off x="166768" y="304800"/>
            <a:ext cx="8229600" cy="1447800"/>
          </a:xfrm>
        </p:spPr>
        <p:txBody>
          <a:bodyPr>
            <a:noAutofit/>
          </a:bodyPr>
          <a:lstStyle/>
          <a:p>
            <a:r>
              <a:rPr lang="en-US" sz="3200">
                <a:effectLst/>
              </a:rPr>
              <a:t>Những khuyết điểm, hạn chế</a:t>
            </a:r>
            <a:r>
              <a:rPr lang="vi-VN" sz="2400"/>
              <a:t/>
            </a:r>
            <a:br>
              <a:rPr lang="vi-VN" sz="2400"/>
            </a:br>
            <a:endParaRPr lang="en-US" sz="2600" dirty="0">
              <a:solidFill>
                <a:schemeClr val="tx1"/>
              </a:solidFill>
            </a:endParaRPr>
          </a:p>
        </p:txBody>
      </p:sp>
      <p:pic>
        <p:nvPicPr>
          <p:cNvPr id="4" name="Picture 1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84020" y="29227"/>
            <a:ext cx="1578769"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91332923"/>
      </p:ext>
    </p:extLst>
  </p:cSld>
  <p:clrMapOvr>
    <a:masterClrMapping/>
  </p:clrMapOvr>
  <p:transition spd="slow">
    <p:wip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Concourse</Template>
  <TotalTime>4754</TotalTime>
  <Words>1328</Words>
  <Application>Microsoft Office PowerPoint</Application>
  <PresentationFormat>On-screen Show (4:3)</PresentationFormat>
  <Paragraphs>85</Paragraphs>
  <Slides>17</Slides>
  <Notes>17</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Concourse</vt:lpstr>
      <vt:lpstr>   MỘT SỐ NỘI DUNG RÚT KINH NGHIỆM TRONG CÔNG TÁC MUA SẮM TRANG THIẾT BỊ, VẬT TƯ Y TẾ, SINH PHẨM, KÍT XÉT NGHIỆM, VACXIN VÀ THUỐC PHÒNG CHỐNG DỊCH COVID-19</vt:lpstr>
      <vt:lpstr>I. Nội dung, đối tượng thanh tra</vt:lpstr>
      <vt:lpstr>I. Nội dung, đối tượng thanh tra</vt:lpstr>
      <vt:lpstr>I. Nội dung, đối tượng thanh tra</vt:lpstr>
      <vt:lpstr>Số lượng gói thầu các đơn vị đã thực hiện từ 01/01/2020 đến 31/12/2021 </vt:lpstr>
      <vt:lpstr>II. Kết quả thanh tra</vt:lpstr>
      <vt:lpstr>Những khuyết điểm, hạn chế </vt:lpstr>
      <vt:lpstr>Những khuyết điểm, hạn chế </vt:lpstr>
      <vt:lpstr>Những khuyết điểm, hạn chế </vt:lpstr>
      <vt:lpstr>Những khuyết điểm, hạn chế </vt:lpstr>
      <vt:lpstr>Những khuyết điểm, hạn chế </vt:lpstr>
      <vt:lpstr>Những khuyết điểm, hạn chế </vt:lpstr>
      <vt:lpstr>Những khuyết điểm, hạn chế </vt:lpstr>
      <vt:lpstr>Những khuyết điểm, hạn chế </vt:lpstr>
      <vt:lpstr>Những khuyết điểm, hạn chế </vt:lpstr>
      <vt:lpstr>III. Đề nghị</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MỘT SỐ ĐIẺM MỚI TRONG Dự THẢO LUẬT Dược (SỬA ĐỔI)</dc:title>
  <dc:creator>Admin</dc:creator>
  <cp:lastModifiedBy>Windows User</cp:lastModifiedBy>
  <cp:revision>259</cp:revision>
  <cp:lastPrinted>2017-07-12T00:19:57Z</cp:lastPrinted>
  <dcterms:created xsi:type="dcterms:W3CDTF">2016-05-04T15:32:22Z</dcterms:created>
  <dcterms:modified xsi:type="dcterms:W3CDTF">2022-06-29T00:20:42Z</dcterms:modified>
</cp:coreProperties>
</file>